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6" r:id="rId2"/>
    <p:sldId id="353" r:id="rId3"/>
    <p:sldId id="344" r:id="rId4"/>
    <p:sldId id="340" r:id="rId5"/>
    <p:sldId id="341" r:id="rId6"/>
    <p:sldId id="342" r:id="rId7"/>
    <p:sldId id="345" r:id="rId8"/>
    <p:sldId id="346" r:id="rId9"/>
    <p:sldId id="348" r:id="rId10"/>
    <p:sldId id="349" r:id="rId11"/>
    <p:sldId id="350" r:id="rId12"/>
    <p:sldId id="356" r:id="rId13"/>
    <p:sldId id="337" r:id="rId14"/>
    <p:sldId id="257" r:id="rId15"/>
    <p:sldId id="386" r:id="rId16"/>
    <p:sldId id="325" r:id="rId17"/>
    <p:sldId id="323" r:id="rId18"/>
    <p:sldId id="329" r:id="rId19"/>
    <p:sldId id="258" r:id="rId20"/>
    <p:sldId id="333" r:id="rId21"/>
    <p:sldId id="334" r:id="rId22"/>
    <p:sldId id="335" r:id="rId23"/>
    <p:sldId id="389" r:id="rId24"/>
    <p:sldId id="331" r:id="rId25"/>
    <p:sldId id="380" r:id="rId26"/>
    <p:sldId id="383" r:id="rId27"/>
    <p:sldId id="397" r:id="rId28"/>
    <p:sldId id="384" r:id="rId29"/>
    <p:sldId id="336" r:id="rId30"/>
    <p:sldId id="387" r:id="rId31"/>
    <p:sldId id="261" r:id="rId32"/>
    <p:sldId id="263" r:id="rId33"/>
    <p:sldId id="332" r:id="rId34"/>
    <p:sldId id="265" r:id="rId35"/>
    <p:sldId id="267" r:id="rId36"/>
    <p:sldId id="338" r:id="rId37"/>
    <p:sldId id="268" r:id="rId38"/>
    <p:sldId id="310" r:id="rId39"/>
    <p:sldId id="359" r:id="rId40"/>
    <p:sldId id="422" r:id="rId41"/>
    <p:sldId id="327" r:id="rId42"/>
    <p:sldId id="352" r:id="rId43"/>
    <p:sldId id="343" r:id="rId44"/>
    <p:sldId id="379" r:id="rId45"/>
    <p:sldId id="392" r:id="rId46"/>
    <p:sldId id="272" r:id="rId47"/>
    <p:sldId id="286" r:id="rId48"/>
    <p:sldId id="287" r:id="rId49"/>
    <p:sldId id="295" r:id="rId50"/>
    <p:sldId id="291" r:id="rId51"/>
    <p:sldId id="355" r:id="rId52"/>
    <p:sldId id="396" r:id="rId53"/>
    <p:sldId id="293" r:id="rId54"/>
    <p:sldId id="276" r:id="rId55"/>
    <p:sldId id="309" r:id="rId56"/>
    <p:sldId id="298" r:id="rId57"/>
    <p:sldId id="299" r:id="rId58"/>
    <p:sldId id="273" r:id="rId59"/>
    <p:sldId id="275" r:id="rId60"/>
    <p:sldId id="277" r:id="rId61"/>
    <p:sldId id="314" r:id="rId62"/>
    <p:sldId id="423" r:id="rId63"/>
    <p:sldId id="395" r:id="rId64"/>
    <p:sldId id="370" r:id="rId65"/>
    <p:sldId id="371" r:id="rId66"/>
    <p:sldId id="372" r:id="rId67"/>
    <p:sldId id="374" r:id="rId68"/>
    <p:sldId id="410" r:id="rId69"/>
    <p:sldId id="409" r:id="rId70"/>
    <p:sldId id="399" r:id="rId71"/>
    <p:sldId id="402" r:id="rId72"/>
    <p:sldId id="403" r:id="rId73"/>
    <p:sldId id="404" r:id="rId74"/>
    <p:sldId id="408" r:id="rId75"/>
    <p:sldId id="400" r:id="rId76"/>
    <p:sldId id="405" r:id="rId77"/>
    <p:sldId id="401" r:id="rId78"/>
    <p:sldId id="406" r:id="rId79"/>
    <p:sldId id="407" r:id="rId80"/>
    <p:sldId id="411" r:id="rId81"/>
    <p:sldId id="412" r:id="rId82"/>
    <p:sldId id="413" r:id="rId83"/>
    <p:sldId id="414" r:id="rId84"/>
    <p:sldId id="415" r:id="rId85"/>
    <p:sldId id="416" r:id="rId86"/>
    <p:sldId id="417" r:id="rId87"/>
    <p:sldId id="420" r:id="rId88"/>
    <p:sldId id="421" r:id="rId89"/>
    <p:sldId id="424" r:id="rId90"/>
    <p:sldId id="312" r:id="rId91"/>
    <p:sldId id="315" r:id="rId92"/>
    <p:sldId id="419" r:id="rId93"/>
    <p:sldId id="357" r:id="rId94"/>
    <p:sldId id="418" r:id="rId95"/>
    <p:sldId id="311" r:id="rId96"/>
    <p:sldId id="316" r:id="rId97"/>
    <p:sldId id="317" r:id="rId98"/>
    <p:sldId id="318" r:id="rId99"/>
    <p:sldId id="319" r:id="rId100"/>
    <p:sldId id="320" r:id="rId10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E7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p:cViewPr varScale="1">
        <p:scale>
          <a:sx n="104" d="100"/>
          <a:sy n="104" d="100"/>
        </p:scale>
        <p:origin x="188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D41ACA-2E4B-4677-9EF7-F56F079D99B8}" type="datetimeFigureOut">
              <a:rPr lang="it-IT" smtClean="0"/>
              <a:pPr/>
              <a:t>03/06/21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C84D6F-EA4B-4867-AADC-E7C5B54B7C9D}" type="slidenum">
              <a:rPr lang="it-IT" smtClean="0"/>
              <a:pPr/>
              <a:t>‹N›</a:t>
            </a:fld>
            <a:endParaRPr lang="it-IT"/>
          </a:p>
        </p:txBody>
      </p:sp>
    </p:spTree>
    <p:extLst>
      <p:ext uri="{BB962C8B-B14F-4D97-AF65-F5344CB8AC3E}">
        <p14:creationId xmlns:p14="http://schemas.microsoft.com/office/powerpoint/2010/main" val="4264800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1C84D6F-EA4B-4867-AADC-E7C5B54B7C9D}" type="slidenum">
              <a:rPr lang="it-IT" smtClean="0"/>
              <a:pPr/>
              <a:t>7</a:t>
            </a:fld>
            <a:endParaRPr lang="it-IT"/>
          </a:p>
        </p:txBody>
      </p:sp>
    </p:spTree>
    <p:extLst>
      <p:ext uri="{BB962C8B-B14F-4D97-AF65-F5344CB8AC3E}">
        <p14:creationId xmlns:p14="http://schemas.microsoft.com/office/powerpoint/2010/main" val="2918269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endParaRPr lang="it-IT" dirty="0"/>
          </a:p>
        </p:txBody>
      </p:sp>
      <p:sp>
        <p:nvSpPr>
          <p:cNvPr id="4" name="Segnaposto numero diapositiva 3"/>
          <p:cNvSpPr>
            <a:spLocks noGrp="1"/>
          </p:cNvSpPr>
          <p:nvPr>
            <p:ph type="sldNum" sz="quarter" idx="10"/>
          </p:nvPr>
        </p:nvSpPr>
        <p:spPr/>
        <p:txBody>
          <a:bodyPr/>
          <a:lstStyle/>
          <a:p>
            <a:fld id="{41C84D6F-EA4B-4867-AADC-E7C5B54B7C9D}" type="slidenum">
              <a:rPr lang="it-IT" smtClean="0"/>
              <a:pPr/>
              <a:t>12</a:t>
            </a:fld>
            <a:endParaRPr lang="it-IT"/>
          </a:p>
        </p:txBody>
      </p:sp>
    </p:spTree>
    <p:extLst>
      <p:ext uri="{BB962C8B-B14F-4D97-AF65-F5344CB8AC3E}">
        <p14:creationId xmlns:p14="http://schemas.microsoft.com/office/powerpoint/2010/main" val="505215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1C84D6F-EA4B-4867-AADC-E7C5B54B7C9D}" type="slidenum">
              <a:rPr lang="it-IT" smtClean="0"/>
              <a:pPr/>
              <a:t>54</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1C84D6F-EA4B-4867-AADC-E7C5B54B7C9D}" type="slidenum">
              <a:rPr lang="it-IT" smtClean="0"/>
              <a:pPr/>
              <a:t>56</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1C84D6F-EA4B-4867-AADC-E7C5B54B7C9D}" type="slidenum">
              <a:rPr lang="it-IT" smtClean="0"/>
              <a:pPr/>
              <a:t>97</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E5E930C6-2A25-4B97-B7FC-42E20912F461}" type="datetimeFigureOut">
              <a:rPr lang="it-IT" smtClean="0"/>
              <a:pPr/>
              <a:t>03/06/21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5158DC-DE17-47E1-BA11-F9570799868C}" type="slidenum">
              <a:rPr lang="it-IT" smtClean="0"/>
              <a:pPr/>
              <a:t>‹N›</a:t>
            </a:fld>
            <a:endParaRPr lang="it-IT"/>
          </a:p>
        </p:txBody>
      </p:sp>
    </p:spTree>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5E930C6-2A25-4B97-B7FC-42E20912F461}" type="datetimeFigureOut">
              <a:rPr lang="it-IT" smtClean="0"/>
              <a:pPr/>
              <a:t>03/06/21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5158DC-DE17-47E1-BA11-F9570799868C}" type="slidenum">
              <a:rPr lang="it-IT" smtClean="0"/>
              <a:pPr/>
              <a:t>‹N›</a:t>
            </a:fld>
            <a:endParaRPr lang="it-IT"/>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5E930C6-2A25-4B97-B7FC-42E20912F461}" type="datetimeFigureOut">
              <a:rPr lang="it-IT" smtClean="0"/>
              <a:pPr/>
              <a:t>03/06/21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5158DC-DE17-47E1-BA11-F9570799868C}" type="slidenum">
              <a:rPr lang="it-IT" smtClean="0"/>
              <a:pPr/>
              <a:t>‹N›</a:t>
            </a:fld>
            <a:endParaRPr lang="it-IT"/>
          </a:p>
        </p:txBody>
      </p:sp>
    </p:spTree>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5E930C6-2A25-4B97-B7FC-42E20912F461}" type="datetimeFigureOut">
              <a:rPr lang="it-IT" smtClean="0"/>
              <a:pPr/>
              <a:t>03/06/21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5158DC-DE17-47E1-BA11-F9570799868C}" type="slidenum">
              <a:rPr lang="it-IT" smtClean="0"/>
              <a:pPr/>
              <a:t>‹N›</a:t>
            </a:fld>
            <a:endParaRPr lang="it-IT"/>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E5E930C6-2A25-4B97-B7FC-42E20912F461}" type="datetimeFigureOut">
              <a:rPr lang="it-IT" smtClean="0"/>
              <a:pPr/>
              <a:t>03/06/21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5158DC-DE17-47E1-BA11-F9570799868C}" type="slidenum">
              <a:rPr lang="it-IT" smtClean="0"/>
              <a:pPr/>
              <a:t>‹N›</a:t>
            </a:fld>
            <a:endParaRPr lang="it-IT"/>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E5E930C6-2A25-4B97-B7FC-42E20912F461}" type="datetimeFigureOut">
              <a:rPr lang="it-IT" smtClean="0"/>
              <a:pPr/>
              <a:t>03/06/21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5158DC-DE17-47E1-BA11-F9570799868C}" type="slidenum">
              <a:rPr lang="it-IT" smtClean="0"/>
              <a:pPr/>
              <a:t>‹N›</a:t>
            </a:fld>
            <a:endParaRPr lang="it-IT"/>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E5E930C6-2A25-4B97-B7FC-42E20912F461}" type="datetimeFigureOut">
              <a:rPr lang="it-IT" smtClean="0"/>
              <a:pPr/>
              <a:t>03/06/21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E5158DC-DE17-47E1-BA11-F9570799868C}" type="slidenum">
              <a:rPr lang="it-IT" smtClean="0"/>
              <a:pPr/>
              <a:t>‹N›</a:t>
            </a:fld>
            <a:endParaRPr lang="it-IT"/>
          </a:p>
        </p:txBody>
      </p:sp>
    </p:spTree>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E5E930C6-2A25-4B97-B7FC-42E20912F461}" type="datetimeFigureOut">
              <a:rPr lang="it-IT" smtClean="0"/>
              <a:pPr/>
              <a:t>03/06/21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E5158DC-DE17-47E1-BA11-F9570799868C}" type="slidenum">
              <a:rPr lang="it-IT" smtClean="0"/>
              <a:pPr/>
              <a:t>‹N›</a:t>
            </a:fld>
            <a:endParaRPr lang="it-IT"/>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5E930C6-2A25-4B97-B7FC-42E20912F461}" type="datetimeFigureOut">
              <a:rPr lang="it-IT" smtClean="0"/>
              <a:pPr/>
              <a:t>03/06/21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E5158DC-DE17-47E1-BA11-F9570799868C}" type="slidenum">
              <a:rPr lang="it-IT" smtClean="0"/>
              <a:pPr/>
              <a:t>‹N›</a:t>
            </a:fld>
            <a:endParaRPr lang="it-IT"/>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E5E930C6-2A25-4B97-B7FC-42E20912F461}" type="datetimeFigureOut">
              <a:rPr lang="it-IT" smtClean="0"/>
              <a:pPr/>
              <a:t>03/06/21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5158DC-DE17-47E1-BA11-F9570799868C}" type="slidenum">
              <a:rPr lang="it-IT" smtClean="0"/>
              <a:pPr/>
              <a:t>‹N›</a:t>
            </a:fld>
            <a:endParaRPr lang="it-IT"/>
          </a:p>
        </p:txBody>
      </p:sp>
    </p:spTree>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E5E930C6-2A25-4B97-B7FC-42E20912F461}" type="datetimeFigureOut">
              <a:rPr lang="it-IT" smtClean="0"/>
              <a:pPr/>
              <a:t>03/06/21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5158DC-DE17-47E1-BA11-F9570799868C}" type="slidenum">
              <a:rPr lang="it-IT" smtClean="0"/>
              <a:pPr/>
              <a:t>‹N›</a:t>
            </a:fld>
            <a:endParaRPr lang="it-IT"/>
          </a:p>
        </p:txBody>
      </p:sp>
    </p:spTree>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E930C6-2A25-4B97-B7FC-42E20912F461}" type="datetimeFigureOut">
              <a:rPr lang="it-IT" smtClean="0"/>
              <a:pPr/>
              <a:t>03/06/21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158DC-DE17-47E1-BA11-F9570799868C}"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dissolv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4.jpeg"/><Relationship Id="rId2" Type="http://schemas.openxmlformats.org/officeDocument/2006/relationships/hyperlink" Target="https://www.youtube.com/watch?v=P3O57k9ZnHU" TargetMode="Externa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HbuRR9U-UeA" TargetMode="External"/><Relationship Id="rId2" Type="http://schemas.openxmlformats.org/officeDocument/2006/relationships/hyperlink" Target="https://www.youtube.com/watch?v=RSS5zUoO6mM" TargetMode="Externa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5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jpeg"/></Relationships>
</file>

<file path=ppt/slides/_rels/slide6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9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8" name="Titolo 7"/>
          <p:cNvSpPr>
            <a:spLocks noGrp="1"/>
          </p:cNvSpPr>
          <p:nvPr>
            <p:ph type="title"/>
          </p:nvPr>
        </p:nvSpPr>
        <p:spPr>
          <a:ln>
            <a:solidFill>
              <a:schemeClr val="tx2"/>
            </a:solidFill>
          </a:ln>
        </p:spPr>
        <p:txBody>
          <a:bodyPr>
            <a:normAutofit fontScale="90000"/>
          </a:bodyPr>
          <a:lstStyle/>
          <a:p>
            <a:r>
              <a:rPr lang="it-IT" sz="3600" dirty="0">
                <a:solidFill>
                  <a:srgbClr val="FF0000"/>
                </a:solidFill>
              </a:rPr>
              <a:t>ACQUA SENZA FRONTIERE</a:t>
            </a:r>
            <a:br>
              <a:rPr lang="it-IT" sz="3600" dirty="0">
                <a:solidFill>
                  <a:srgbClr val="FF0000"/>
                </a:solidFill>
              </a:rPr>
            </a:br>
            <a:r>
              <a:rPr lang="it-IT" sz="2700" dirty="0"/>
              <a:t>Le origini, gli usi, i consumi dell’acqua, la sua disponibilità </a:t>
            </a:r>
            <a:br>
              <a:rPr lang="it-IT" sz="2700" dirty="0"/>
            </a:br>
            <a:r>
              <a:rPr lang="it-IT" sz="2700" dirty="0"/>
              <a:t>nel mondo e la sua salvaguardia.</a:t>
            </a:r>
            <a:endParaRPr lang="it-IT" sz="2700" dirty="0">
              <a:solidFill>
                <a:srgbClr val="FF0000"/>
              </a:solidFill>
            </a:endParaRPr>
          </a:p>
        </p:txBody>
      </p:sp>
      <p:sp>
        <p:nvSpPr>
          <p:cNvPr id="13" name="Segnaposto contenuto 12"/>
          <p:cNvSpPr>
            <a:spLocks noGrp="1"/>
          </p:cNvSpPr>
          <p:nvPr>
            <p:ph idx="1"/>
          </p:nvPr>
        </p:nvSpPr>
        <p:spPr/>
        <p:txBody>
          <a:bodyPr/>
          <a:lstStyle/>
          <a:p>
            <a:endParaRPr lang="it-IT" dirty="0"/>
          </a:p>
        </p:txBody>
      </p:sp>
      <p:pic>
        <p:nvPicPr>
          <p:cNvPr id="2050" name="Picture 2" descr="C:\Users\Notebook\Desktop\22-marzo-2017-l-acqua-non-e-un-bene-di-tutti-water-grabb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28799"/>
            <a:ext cx="8064896" cy="49514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Notebook\Desktop\22-marzo-2017-l-acqua-non-e-un-bene-di-tutti-water-grabb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04" y="1604764"/>
            <a:ext cx="8217296" cy="510387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slow">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otebook\Pictures\ControlCenter4\Scan\Diritto vendita pg.331102020_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07921"/>
            <a:ext cx="7558419" cy="3705969"/>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3275856" y="116632"/>
            <a:ext cx="3168352" cy="369332"/>
          </a:xfrm>
          <a:prstGeom prst="rect">
            <a:avLst/>
          </a:prstGeom>
          <a:noFill/>
        </p:spPr>
        <p:txBody>
          <a:bodyPr wrap="square" rtlCol="0">
            <a:spAutoFit/>
          </a:bodyPr>
          <a:lstStyle/>
          <a:p>
            <a:r>
              <a:rPr lang="it-IT" b="1" dirty="0">
                <a:solidFill>
                  <a:srgbClr val="FF0000"/>
                </a:solidFill>
              </a:rPr>
              <a:t>LA PROFEZIA SI AVVERA</a:t>
            </a:r>
          </a:p>
        </p:txBody>
      </p:sp>
      <p:sp>
        <p:nvSpPr>
          <p:cNvPr id="6" name="CasellaDiTesto 5"/>
          <p:cNvSpPr txBox="1"/>
          <p:nvPr/>
        </p:nvSpPr>
        <p:spPr>
          <a:xfrm>
            <a:off x="323528" y="4013890"/>
            <a:ext cx="8640960" cy="2585323"/>
          </a:xfrm>
          <a:prstGeom prst="rect">
            <a:avLst/>
          </a:prstGeom>
          <a:noFill/>
        </p:spPr>
        <p:txBody>
          <a:bodyPr wrap="square" rtlCol="0">
            <a:spAutoFit/>
          </a:bodyPr>
          <a:lstStyle/>
          <a:p>
            <a:r>
              <a:rPr lang="it-IT" dirty="0"/>
              <a:t>Quel giorno </a:t>
            </a:r>
            <a:r>
              <a:rPr lang="it-IT" b="1" dirty="0" err="1"/>
              <a:t>Beliano</a:t>
            </a:r>
            <a:r>
              <a:rPr lang="it-IT" dirty="0"/>
              <a:t> si alzò </a:t>
            </a:r>
            <a:r>
              <a:rPr lang="it-IT" b="1" dirty="0"/>
              <a:t>felice</a:t>
            </a:r>
            <a:r>
              <a:rPr lang="it-IT" dirty="0"/>
              <a:t> per i lauti </a:t>
            </a:r>
            <a:r>
              <a:rPr lang="it-IT" b="1" dirty="0"/>
              <a:t>guadagni</a:t>
            </a:r>
            <a:r>
              <a:rPr lang="it-IT" dirty="0"/>
              <a:t> che avrebbe fatto.</a:t>
            </a:r>
          </a:p>
          <a:p>
            <a:r>
              <a:rPr lang="it-IT" dirty="0"/>
              <a:t>Un bel </a:t>
            </a:r>
            <a:r>
              <a:rPr lang="it-IT" b="1" dirty="0"/>
              <a:t>bagno caldo</a:t>
            </a:r>
            <a:r>
              <a:rPr lang="it-IT" dirty="0"/>
              <a:t> lo aspettava ma… appena allungato un piede nell’acqua, </a:t>
            </a:r>
          </a:p>
          <a:p>
            <a:r>
              <a:rPr lang="it-IT" dirty="0"/>
              <a:t>essa diventò un unico </a:t>
            </a:r>
            <a:r>
              <a:rPr lang="it-IT" b="1" dirty="0"/>
              <a:t>blocco di pietra</a:t>
            </a:r>
            <a:r>
              <a:rPr lang="it-IT" dirty="0"/>
              <a:t>!  </a:t>
            </a:r>
            <a:r>
              <a:rPr lang="it-IT" b="1" dirty="0"/>
              <a:t>-Che scherzo è questo?</a:t>
            </a:r>
            <a:endParaRPr lang="it-IT" dirty="0"/>
          </a:p>
          <a:p>
            <a:r>
              <a:rPr lang="it-IT" dirty="0"/>
              <a:t>Un brivido gli percorse la nuca … </a:t>
            </a:r>
            <a:r>
              <a:rPr lang="it-IT"/>
              <a:t>e ricordò: </a:t>
            </a:r>
            <a:r>
              <a:rPr lang="it-IT" dirty="0"/>
              <a:t>“S</a:t>
            </a:r>
            <a:r>
              <a:rPr lang="it-IT" b="1" dirty="0"/>
              <a:t>e qualcuno oserà prenderà l’acqua di notte,</a:t>
            </a:r>
            <a:endParaRPr lang="it-IT" dirty="0"/>
          </a:p>
          <a:p>
            <a:r>
              <a:rPr lang="it-IT" b="1" dirty="0"/>
              <a:t> perderà la cosa più preziosa che toccherà…”</a:t>
            </a:r>
            <a:endParaRPr lang="it-IT" dirty="0"/>
          </a:p>
          <a:p>
            <a:r>
              <a:rPr lang="it-IT" dirty="0"/>
              <a:t>Tremando portò un bicchiere d’acqua alla bocca , lo inghiottì e… le gocce si trasformarono in sassi nella sua pancia. </a:t>
            </a:r>
            <a:r>
              <a:rPr lang="it-IT" b="1" dirty="0"/>
              <a:t>“Aiuto! soffoco! Qualcuno mi aiuti!!!” </a:t>
            </a:r>
            <a:r>
              <a:rPr lang="it-IT" dirty="0"/>
              <a:t>urlò </a:t>
            </a:r>
            <a:r>
              <a:rPr lang="it-IT" dirty="0" err="1"/>
              <a:t>Beliano</a:t>
            </a:r>
            <a:r>
              <a:rPr lang="it-IT" dirty="0"/>
              <a:t> rotolando fino in piazza, ma </a:t>
            </a:r>
            <a:r>
              <a:rPr lang="it-IT" b="1" dirty="0"/>
              <a:t>nessuno lo udì.</a:t>
            </a:r>
            <a:r>
              <a:rPr lang="it-IT" dirty="0"/>
              <a:t> Le sue grida furono coperte dal ringhio potente di un </a:t>
            </a:r>
          </a:p>
          <a:p>
            <a:r>
              <a:rPr lang="it-IT" dirty="0"/>
              <a:t>temporale che si stava preparando.</a:t>
            </a:r>
          </a:p>
        </p:txBody>
      </p:sp>
    </p:spTree>
    <p:extLst>
      <p:ext uri="{BB962C8B-B14F-4D97-AF65-F5344CB8AC3E}">
        <p14:creationId xmlns:p14="http://schemas.microsoft.com/office/powerpoint/2010/main" val="2936740318"/>
      </p:ext>
    </p:extLst>
  </p:cSld>
  <p:clrMapOvr>
    <a:masterClrMapping/>
  </p:clrMapOvr>
  <p:transition spd="slow">
    <p:dissolv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260648"/>
            <a:ext cx="8496944" cy="584775"/>
          </a:xfrm>
          <a:prstGeom prst="rect">
            <a:avLst/>
          </a:prstGeom>
          <a:noFill/>
        </p:spPr>
        <p:txBody>
          <a:bodyPr wrap="square" rtlCol="0">
            <a:spAutoFit/>
          </a:bodyPr>
          <a:lstStyle/>
          <a:p>
            <a:r>
              <a:rPr lang="it-IT" sz="3200" b="1">
                <a:solidFill>
                  <a:srgbClr val="FF0000"/>
                </a:solidFill>
              </a:rPr>
              <a:t>RISPARMIARE ACQUA E’ UN DOVERE PER TUTTI!</a:t>
            </a:r>
            <a:endParaRPr lang="it-IT" sz="3200" b="1" dirty="0">
              <a:solidFill>
                <a:srgbClr val="FF0000"/>
              </a:solidFill>
            </a:endParaRPr>
          </a:p>
        </p:txBody>
      </p:sp>
      <p:pic>
        <p:nvPicPr>
          <p:cNvPr id="4" name="Immagine 3" descr="Immagine che contiene testo&#10;&#10;Descrizione generata automaticamente">
            <a:extLst>
              <a:ext uri="{FF2B5EF4-FFF2-40B4-BE49-F238E27FC236}">
                <a16:creationId xmlns:a16="http://schemas.microsoft.com/office/drawing/2014/main" id="{D3EA4061-4099-4C5D-A7E3-74CDC2A28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775235"/>
            <a:ext cx="5844078" cy="5820977"/>
          </a:xfrm>
          <a:prstGeom prst="rect">
            <a:avLst/>
          </a:prstGeom>
        </p:spPr>
      </p:pic>
    </p:spTree>
  </p:cSld>
  <p:clrMapOvr>
    <a:masterClrMapping/>
  </p:clrMapOvr>
  <p:transition spd="slow">
    <p:newsflash/>
    <p:sndAc>
      <p:stSnd>
        <p:snd r:embed="rId2" name="applause.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otebook\Pictures\ControlCenter4\Scan\Diritto vendita pg.331102020_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16632"/>
            <a:ext cx="6984776" cy="420018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971600" y="4725144"/>
            <a:ext cx="7488832" cy="2246769"/>
          </a:xfrm>
          <a:prstGeom prst="rect">
            <a:avLst/>
          </a:prstGeom>
          <a:noFill/>
        </p:spPr>
        <p:txBody>
          <a:bodyPr wrap="square" rtlCol="0">
            <a:spAutoFit/>
          </a:bodyPr>
          <a:lstStyle/>
          <a:p>
            <a:r>
              <a:rPr lang="it-IT" sz="1400" dirty="0">
                <a:latin typeface="Verdana" panose="020B0604030504040204" pitchFamily="34" charset="0"/>
                <a:ea typeface="Verdana" panose="020B0604030504040204" pitchFamily="34" charset="0"/>
                <a:cs typeface="Verdana" panose="020B0604030504040204" pitchFamily="34" charset="0"/>
              </a:rPr>
              <a:t>Il cielo si </a:t>
            </a:r>
            <a:r>
              <a:rPr lang="it-IT" sz="1400" dirty="0" err="1">
                <a:latin typeface="Verdana" panose="020B0604030504040204" pitchFamily="34" charset="0"/>
                <a:ea typeface="Verdana" panose="020B0604030504040204" pitchFamily="34" charset="0"/>
                <a:cs typeface="Verdana" panose="020B0604030504040204" pitchFamily="34" charset="0"/>
              </a:rPr>
              <a:t>spacco’</a:t>
            </a:r>
            <a:r>
              <a:rPr lang="it-IT" sz="1400" dirty="0">
                <a:latin typeface="Verdana" panose="020B0604030504040204" pitchFamily="34" charset="0"/>
                <a:ea typeface="Verdana" panose="020B0604030504040204" pitchFamily="34" charset="0"/>
                <a:cs typeface="Verdana" panose="020B0604030504040204" pitchFamily="34" charset="0"/>
              </a:rPr>
              <a:t> proprio in quel momento lasciando cadere i suoi chicchi d’acqua. La gente </a:t>
            </a:r>
            <a:r>
              <a:rPr lang="it-IT" sz="1400" dirty="0" err="1">
                <a:latin typeface="Verdana" panose="020B0604030504040204" pitchFamily="34" charset="0"/>
                <a:ea typeface="Verdana" panose="020B0604030504040204" pitchFamily="34" charset="0"/>
                <a:cs typeface="Verdana" panose="020B0604030504040204" pitchFamily="34" charset="0"/>
              </a:rPr>
              <a:t>alzo’</a:t>
            </a:r>
            <a:r>
              <a:rPr lang="it-IT" sz="1400" dirty="0">
                <a:latin typeface="Verdana" panose="020B0604030504040204" pitchFamily="34" charset="0"/>
                <a:ea typeface="Verdana" panose="020B0604030504040204" pitchFamily="34" charset="0"/>
                <a:cs typeface="Verdana" panose="020B0604030504040204" pitchFamily="34" charset="0"/>
              </a:rPr>
              <a:t> il viso e pianse di gioia… </a:t>
            </a:r>
            <a:r>
              <a:rPr lang="it-IT" sz="1400" dirty="0">
                <a:solidFill>
                  <a:srgbClr val="FF0000"/>
                </a:solidFill>
                <a:latin typeface="Verdana" panose="020B0604030504040204" pitchFamily="34" charset="0"/>
                <a:ea typeface="Verdana" panose="020B0604030504040204" pitchFamily="34" charset="0"/>
                <a:cs typeface="Verdana" panose="020B0604030504040204" pitchFamily="34" charset="0"/>
              </a:rPr>
              <a:t>Il temporale </a:t>
            </a:r>
            <a:r>
              <a:rPr lang="it-IT" sz="1400" dirty="0" err="1">
                <a:solidFill>
                  <a:srgbClr val="FF0000"/>
                </a:solidFill>
                <a:latin typeface="Verdana" panose="020B0604030504040204" pitchFamily="34" charset="0"/>
                <a:ea typeface="Verdana" panose="020B0604030504040204" pitchFamily="34" charset="0"/>
                <a:cs typeface="Verdana" panose="020B0604030504040204" pitchFamily="34" charset="0"/>
              </a:rPr>
              <a:t>duro’</a:t>
            </a:r>
            <a:r>
              <a:rPr lang="it-IT" sz="1400" dirty="0">
                <a:solidFill>
                  <a:srgbClr val="FF0000"/>
                </a:solidFill>
                <a:latin typeface="Verdana" panose="020B0604030504040204" pitchFamily="34" charset="0"/>
                <a:ea typeface="Verdana" panose="020B0604030504040204" pitchFamily="34" charset="0"/>
                <a:cs typeface="Verdana" panose="020B0604030504040204" pitchFamily="34" charset="0"/>
              </a:rPr>
              <a:t> tre giorni</a:t>
            </a:r>
            <a:r>
              <a:rPr lang="it-IT" sz="1400" dirty="0">
                <a:latin typeface="Verdana" panose="020B0604030504040204" pitchFamily="34" charset="0"/>
                <a:ea typeface="Verdana" panose="020B0604030504040204" pitchFamily="34" charset="0"/>
                <a:cs typeface="Verdana" panose="020B0604030504040204" pitchFamily="34" charset="0"/>
              </a:rPr>
              <a:t>. </a:t>
            </a:r>
          </a:p>
          <a:p>
            <a:r>
              <a:rPr lang="it-IT" sz="1400" dirty="0">
                <a:latin typeface="Verdana" panose="020B0604030504040204" pitchFamily="34" charset="0"/>
                <a:ea typeface="Verdana" panose="020B0604030504040204" pitchFamily="34" charset="0"/>
                <a:cs typeface="Verdana" panose="020B0604030504040204" pitchFamily="34" charset="0"/>
              </a:rPr>
              <a:t>L’acqua </a:t>
            </a:r>
            <a:r>
              <a:rPr lang="it-IT" sz="1400" dirty="0" err="1">
                <a:latin typeface="Verdana" panose="020B0604030504040204" pitchFamily="34" charset="0"/>
                <a:ea typeface="Verdana" panose="020B0604030504040204" pitchFamily="34" charset="0"/>
                <a:cs typeface="Verdana" panose="020B0604030504040204" pitchFamily="34" charset="0"/>
              </a:rPr>
              <a:t>riempi’</a:t>
            </a:r>
            <a:r>
              <a:rPr lang="it-IT" sz="1400" dirty="0">
                <a:latin typeface="Verdana" panose="020B0604030504040204" pitchFamily="34" charset="0"/>
                <a:ea typeface="Verdana" panose="020B0604030504040204" pitchFamily="34" charset="0"/>
                <a:cs typeface="Verdana" panose="020B0604030504040204" pitchFamily="34" charset="0"/>
              </a:rPr>
              <a:t> secchi e secchielli, gli occhi e le bocche della gente …</a:t>
            </a:r>
          </a:p>
          <a:p>
            <a:r>
              <a:rPr lang="it-IT" sz="1400" dirty="0">
                <a:latin typeface="Verdana" panose="020B0604030504040204" pitchFamily="34" charset="0"/>
                <a:ea typeface="Verdana" panose="020B0604030504040204" pitchFamily="34" charset="0"/>
                <a:cs typeface="Verdana" panose="020B0604030504040204" pitchFamily="34" charset="0"/>
              </a:rPr>
              <a:t>e </a:t>
            </a:r>
            <a:r>
              <a:rPr lang="it-IT" sz="1400" dirty="0" err="1">
                <a:latin typeface="Verdana" panose="020B0604030504040204" pitchFamily="34" charset="0"/>
                <a:ea typeface="Verdana" panose="020B0604030504040204" pitchFamily="34" charset="0"/>
                <a:cs typeface="Verdana" panose="020B0604030504040204" pitchFamily="34" charset="0"/>
              </a:rPr>
              <a:t>riempi’</a:t>
            </a:r>
            <a:r>
              <a:rPr lang="it-IT" sz="1400" dirty="0">
                <a:latin typeface="Verdana" panose="020B0604030504040204" pitchFamily="34" charset="0"/>
                <a:ea typeface="Verdana" panose="020B0604030504040204" pitchFamily="34" charset="0"/>
                <a:cs typeface="Verdana" panose="020B0604030504040204" pitchFamily="34" charset="0"/>
              </a:rPr>
              <a:t> la fonte di </a:t>
            </a:r>
            <a:r>
              <a:rPr lang="it-IT" sz="1400" dirty="0" err="1">
                <a:latin typeface="Verdana" panose="020B0604030504040204" pitchFamily="34" charset="0"/>
                <a:ea typeface="Verdana" panose="020B0604030504040204" pitchFamily="34" charset="0"/>
                <a:cs typeface="Verdana" panose="020B0604030504040204" pitchFamily="34" charset="0"/>
              </a:rPr>
              <a:t>Yaku</a:t>
            </a:r>
            <a:r>
              <a:rPr lang="it-IT" sz="1400" dirty="0">
                <a:latin typeface="Verdana" panose="020B0604030504040204" pitchFamily="34" charset="0"/>
                <a:ea typeface="Verdana" panose="020B0604030504040204" pitchFamily="34" charset="0"/>
                <a:cs typeface="Verdana" panose="020B0604030504040204" pitchFamily="34" charset="0"/>
              </a:rPr>
              <a:t>  che </a:t>
            </a:r>
            <a:r>
              <a:rPr lang="it-IT" sz="1400" dirty="0" err="1">
                <a:latin typeface="Verdana" panose="020B0604030504040204" pitchFamily="34" charset="0"/>
                <a:ea typeface="Verdana" panose="020B0604030504040204" pitchFamily="34" charset="0"/>
                <a:cs typeface="Verdana" panose="020B0604030504040204" pitchFamily="34" charset="0"/>
              </a:rPr>
              <a:t>ricomincio’</a:t>
            </a:r>
            <a:r>
              <a:rPr lang="it-IT" sz="1400" dirty="0">
                <a:latin typeface="Verdana" panose="020B0604030504040204" pitchFamily="34" charset="0"/>
                <a:ea typeface="Verdana" panose="020B0604030504040204" pitchFamily="34" charset="0"/>
                <a:cs typeface="Verdana" panose="020B0604030504040204" pitchFamily="34" charset="0"/>
              </a:rPr>
              <a:t> a sognare sogni  d’acqua di notte </a:t>
            </a:r>
          </a:p>
          <a:p>
            <a:r>
              <a:rPr lang="it-IT" sz="1400" dirty="0">
                <a:latin typeface="Verdana" panose="020B0604030504040204" pitchFamily="34" charset="0"/>
                <a:ea typeface="Verdana" panose="020B0604030504040204" pitchFamily="34" charset="0"/>
                <a:cs typeface="Verdana" panose="020B0604030504040204" pitchFamily="34" charset="0"/>
              </a:rPr>
              <a:t>e a ridare vita alla fonte di giorno…  Quando il temporale </a:t>
            </a:r>
            <a:r>
              <a:rPr lang="it-IT" sz="1400" dirty="0" err="1">
                <a:latin typeface="Verdana" panose="020B0604030504040204" pitchFamily="34" charset="0"/>
                <a:ea typeface="Verdana" panose="020B0604030504040204" pitchFamily="34" charset="0"/>
                <a:cs typeface="Verdana" panose="020B0604030504040204" pitchFamily="34" charset="0"/>
              </a:rPr>
              <a:t>termino’</a:t>
            </a:r>
            <a:r>
              <a:rPr lang="it-IT" sz="1400" dirty="0">
                <a:latin typeface="Verdana" panose="020B0604030504040204" pitchFamily="34" charset="0"/>
                <a:ea typeface="Verdana" panose="020B0604030504040204" pitchFamily="34" charset="0"/>
                <a:cs typeface="Verdana" panose="020B0604030504040204" pitchFamily="34" charset="0"/>
              </a:rPr>
              <a:t>, </a:t>
            </a:r>
          </a:p>
          <a:p>
            <a:r>
              <a:rPr lang="it-IT" sz="1400" dirty="0">
                <a:latin typeface="Verdana" panose="020B0604030504040204" pitchFamily="34" charset="0"/>
                <a:ea typeface="Verdana" panose="020B0604030504040204" pitchFamily="34" charset="0"/>
                <a:cs typeface="Verdana" panose="020B0604030504040204" pitchFamily="34" charset="0"/>
              </a:rPr>
              <a:t>in mezzo alla piazza di </a:t>
            </a:r>
            <a:r>
              <a:rPr lang="it-IT" sz="1400" dirty="0" err="1">
                <a:latin typeface="Verdana" panose="020B0604030504040204" pitchFamily="34" charset="0"/>
                <a:ea typeface="Verdana" panose="020B0604030504040204" pitchFamily="34" charset="0"/>
                <a:cs typeface="Verdana" panose="020B0604030504040204" pitchFamily="34" charset="0"/>
              </a:rPr>
              <a:t>Maripura</a:t>
            </a:r>
            <a:r>
              <a:rPr lang="it-IT" sz="1400" dirty="0">
                <a:latin typeface="Verdana" panose="020B0604030504040204" pitchFamily="34" charset="0"/>
                <a:ea typeface="Verdana" panose="020B0604030504040204" pitchFamily="34" charset="0"/>
                <a:cs typeface="Verdana" panose="020B0604030504040204" pitchFamily="34" charset="0"/>
              </a:rPr>
              <a:t>  c’era un </a:t>
            </a:r>
            <a:r>
              <a:rPr lang="it-IT" sz="1400" dirty="0">
                <a:solidFill>
                  <a:srgbClr val="FF0000"/>
                </a:solidFill>
                <a:latin typeface="Verdana" panose="020B0604030504040204" pitchFamily="34" charset="0"/>
                <a:ea typeface="Verdana" panose="020B0604030504040204" pitchFamily="34" charset="0"/>
                <a:cs typeface="Verdana" panose="020B0604030504040204" pitchFamily="34" charset="0"/>
              </a:rPr>
              <a:t>enorme cumulo di sassi…</a:t>
            </a:r>
          </a:p>
          <a:p>
            <a:r>
              <a:rPr lang="it-IT" sz="1400" dirty="0" err="1">
                <a:latin typeface="Verdana" panose="020B0604030504040204" pitchFamily="34" charset="0"/>
                <a:ea typeface="Verdana" panose="020B0604030504040204" pitchFamily="34" charset="0"/>
                <a:cs typeface="Verdana" panose="020B0604030504040204" pitchFamily="34" charset="0"/>
              </a:rPr>
              <a:t>Li’</a:t>
            </a:r>
            <a:r>
              <a:rPr lang="it-IT" sz="1400" dirty="0">
                <a:latin typeface="Verdana" panose="020B0604030504040204" pitchFamily="34" charset="0"/>
                <a:ea typeface="Verdana" panose="020B0604030504040204" pitchFamily="34" charset="0"/>
                <a:cs typeface="Verdana" panose="020B0604030504040204" pitchFamily="34" charset="0"/>
              </a:rPr>
              <a:t> sotto trovarono </a:t>
            </a:r>
            <a:r>
              <a:rPr lang="it-IT" sz="1400" dirty="0" err="1">
                <a:latin typeface="Verdana" panose="020B0604030504040204" pitchFamily="34" charset="0"/>
                <a:ea typeface="Verdana" panose="020B0604030504040204" pitchFamily="34" charset="0"/>
                <a:cs typeface="Verdana" panose="020B0604030504040204" pitchFamily="34" charset="0"/>
              </a:rPr>
              <a:t>Beliano</a:t>
            </a:r>
            <a:r>
              <a:rPr lang="it-IT" sz="1400" dirty="0">
                <a:latin typeface="Verdana" panose="020B0604030504040204" pitchFamily="34" charset="0"/>
                <a:ea typeface="Verdana" panose="020B0604030504040204" pitchFamily="34" charset="0"/>
                <a:cs typeface="Verdana" panose="020B0604030504040204" pitchFamily="34" charset="0"/>
              </a:rPr>
              <a:t>, ammaccato come una mela colpita dalla grandine.</a:t>
            </a:r>
          </a:p>
          <a:p>
            <a:r>
              <a:rPr lang="it-IT" sz="1400" dirty="0">
                <a:latin typeface="Verdana" panose="020B0604030504040204" pitchFamily="34" charset="0"/>
                <a:ea typeface="Verdana" panose="020B0604030504040204" pitchFamily="34" charset="0"/>
                <a:cs typeface="Verdana" panose="020B0604030504040204" pitchFamily="34" charset="0"/>
              </a:rPr>
              <a:t>“</a:t>
            </a:r>
            <a:r>
              <a:rPr lang="it-IT" sz="1400" dirty="0">
                <a:solidFill>
                  <a:srgbClr val="FF0000"/>
                </a:solidFill>
                <a:latin typeface="Verdana" panose="020B0604030504040204" pitchFamily="34" charset="0"/>
                <a:ea typeface="Verdana" panose="020B0604030504040204" pitchFamily="34" charset="0"/>
                <a:cs typeface="Verdana" panose="020B0604030504040204" pitchFamily="34" charset="0"/>
              </a:rPr>
              <a:t>La predizione di </a:t>
            </a:r>
            <a:r>
              <a:rPr lang="it-IT" sz="1400" dirty="0" err="1">
                <a:solidFill>
                  <a:srgbClr val="FF0000"/>
                </a:solidFill>
                <a:latin typeface="Verdana" panose="020B0604030504040204" pitchFamily="34" charset="0"/>
                <a:ea typeface="Verdana" panose="020B0604030504040204" pitchFamily="34" charset="0"/>
                <a:cs typeface="Verdana" panose="020B0604030504040204" pitchFamily="34" charset="0"/>
              </a:rPr>
              <a:t>Yaku</a:t>
            </a:r>
            <a:r>
              <a:rPr lang="it-IT" sz="1400" dirty="0">
                <a:solidFill>
                  <a:srgbClr val="FF0000"/>
                </a:solidFill>
                <a:latin typeface="Verdana" panose="020B0604030504040204" pitchFamily="34" charset="0"/>
                <a:ea typeface="Verdana" panose="020B0604030504040204" pitchFamily="34" charset="0"/>
                <a:cs typeface="Verdana" panose="020B0604030504040204" pitchFamily="34" charset="0"/>
              </a:rPr>
              <a:t> si è avverata!” </a:t>
            </a:r>
            <a:r>
              <a:rPr lang="it-IT" sz="1400" dirty="0">
                <a:latin typeface="Verdana" panose="020B0604030504040204" pitchFamily="34" charset="0"/>
                <a:ea typeface="Verdana" panose="020B0604030504040204" pitchFamily="34" charset="0"/>
                <a:cs typeface="Verdana" panose="020B0604030504040204" pitchFamily="34" charset="0"/>
              </a:rPr>
              <a:t>-	sussurrò </a:t>
            </a:r>
            <a:r>
              <a:rPr lang="it-IT" sz="1400" dirty="0" err="1">
                <a:latin typeface="Verdana" panose="020B0604030504040204" pitchFamily="34" charset="0"/>
                <a:ea typeface="Verdana" panose="020B0604030504040204" pitchFamily="34" charset="0"/>
                <a:cs typeface="Verdana" panose="020B0604030504040204" pitchFamily="34" charset="0"/>
              </a:rPr>
              <a:t>Samina</a:t>
            </a:r>
            <a:r>
              <a:rPr lang="it-IT" sz="1400" dirty="0">
                <a:latin typeface="Verdana" panose="020B0604030504040204" pitchFamily="34" charset="0"/>
                <a:ea typeface="Verdana" panose="020B0604030504040204" pitchFamily="34" charset="0"/>
                <a:cs typeface="Verdana" panose="020B0604030504040204" pitchFamily="34" charset="0"/>
              </a:rPr>
              <a:t> - “</a:t>
            </a:r>
            <a:r>
              <a:rPr lang="it-IT" sz="1400" dirty="0" err="1">
                <a:solidFill>
                  <a:srgbClr val="FF0000"/>
                </a:solidFill>
                <a:latin typeface="Verdana" panose="020B0604030504040204" pitchFamily="34" charset="0"/>
                <a:ea typeface="Verdana" panose="020B0604030504040204" pitchFamily="34" charset="0"/>
                <a:cs typeface="Verdana" panose="020B0604030504040204" pitchFamily="34" charset="0"/>
              </a:rPr>
              <a:t>Beliano</a:t>
            </a:r>
            <a:r>
              <a:rPr lang="it-IT" sz="1400" dirty="0">
                <a:solidFill>
                  <a:srgbClr val="FF0000"/>
                </a:solidFill>
                <a:latin typeface="Verdana" panose="020B0604030504040204" pitchFamily="34" charset="0"/>
                <a:ea typeface="Verdana" panose="020B0604030504040204" pitchFamily="34" charset="0"/>
                <a:cs typeface="Verdana" panose="020B0604030504040204" pitchFamily="34" charset="0"/>
              </a:rPr>
              <a:t> ha perso la cosa più preziosa: l’acqua. Come potrà sopravvivere?”</a:t>
            </a:r>
          </a:p>
          <a:p>
            <a:endParaRPr lang="it-IT" sz="1400" dirty="0">
              <a:latin typeface="Verdana" panose="020B0604030504040204" pitchFamily="34" charset="0"/>
              <a:ea typeface="Verdana" panose="020B0604030504040204" pitchFamily="34" charset="0"/>
              <a:cs typeface="Verdana" panose="020B0604030504040204" pitchFamily="34" charset="0"/>
            </a:endParaRPr>
          </a:p>
        </p:txBody>
      </p:sp>
      <p:sp>
        <p:nvSpPr>
          <p:cNvPr id="6" name="CasellaDiTesto 5"/>
          <p:cNvSpPr txBox="1"/>
          <p:nvPr/>
        </p:nvSpPr>
        <p:spPr>
          <a:xfrm>
            <a:off x="3923928" y="4316815"/>
            <a:ext cx="1728192" cy="369332"/>
          </a:xfrm>
          <a:prstGeom prst="rect">
            <a:avLst/>
          </a:prstGeom>
          <a:noFill/>
        </p:spPr>
        <p:txBody>
          <a:bodyPr wrap="square" rtlCol="0">
            <a:spAutoFit/>
          </a:bodyPr>
          <a:lstStyle/>
          <a:p>
            <a:r>
              <a:rPr lang="it-IT" dirty="0">
                <a:solidFill>
                  <a:srgbClr val="FF0000"/>
                </a:solidFill>
              </a:rPr>
              <a:t>IL TEMPORALE</a:t>
            </a:r>
          </a:p>
        </p:txBody>
      </p:sp>
    </p:spTree>
    <p:extLst>
      <p:ext uri="{BB962C8B-B14F-4D97-AF65-F5344CB8AC3E}">
        <p14:creationId xmlns:p14="http://schemas.microsoft.com/office/powerpoint/2010/main" val="1352818642"/>
      </p:ext>
    </p:extLst>
  </p:cSld>
  <p:clrMapOvr>
    <a:masterClrMapping/>
  </p:clrMapOvr>
  <p:transition spd="slow">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36748" y="292006"/>
            <a:ext cx="3384376" cy="369332"/>
          </a:xfrm>
          <a:prstGeom prst="rect">
            <a:avLst/>
          </a:prstGeom>
          <a:noFill/>
        </p:spPr>
        <p:txBody>
          <a:bodyPr wrap="square" rtlCol="0">
            <a:spAutoFit/>
          </a:bodyPr>
          <a:lstStyle/>
          <a:p>
            <a:r>
              <a:rPr lang="it-IT" dirty="0">
                <a:solidFill>
                  <a:srgbClr val="FF0000"/>
                </a:solidFill>
              </a:rPr>
              <a:t>IL BUON CUORE DI SAMINA</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057" y="805738"/>
            <a:ext cx="4246943" cy="5246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130" y="279337"/>
            <a:ext cx="4345632" cy="6197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3311584"/>
      </p:ext>
    </p:extLst>
  </p:cSld>
  <p:clrMapOvr>
    <a:masterClrMapping/>
  </p:clrMapOvr>
  <p:transition spd="slow">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74638"/>
            <a:ext cx="8208912" cy="1210146"/>
          </a:xfrm>
        </p:spPr>
        <p:txBody>
          <a:bodyPr>
            <a:normAutofit fontScale="90000"/>
          </a:bodyPr>
          <a:lstStyle/>
          <a:p>
            <a:br>
              <a:rPr lang="it-IT" sz="2000" dirty="0">
                <a:solidFill>
                  <a:srgbClr val="FF0000"/>
                </a:solidFill>
              </a:rPr>
            </a:br>
            <a:br>
              <a:rPr lang="it-IT" sz="2000" dirty="0">
                <a:solidFill>
                  <a:srgbClr val="FF0000"/>
                </a:solidFill>
              </a:rPr>
            </a:br>
            <a:r>
              <a:rPr lang="it-IT" sz="2000" dirty="0">
                <a:solidFill>
                  <a:srgbClr val="FF0000"/>
                </a:solidFill>
              </a:rPr>
              <a:t>«L’ ACQUA  E’ DI TUTTI E VA USATA CON MISURA PERCHE,’ SENZA, NON SI PUO’ VIVERE».</a:t>
            </a:r>
            <a:br>
              <a:rPr lang="it-IT" sz="2000" dirty="0">
                <a:solidFill>
                  <a:srgbClr val="FF0000"/>
                </a:solidFill>
              </a:rPr>
            </a:br>
            <a:r>
              <a:rPr lang="it-IT" sz="2000" dirty="0"/>
              <a:t>Dalle parole di </a:t>
            </a:r>
            <a:r>
              <a:rPr lang="it-IT" sz="2000" dirty="0" err="1"/>
              <a:t>Samina</a:t>
            </a:r>
            <a:r>
              <a:rPr lang="it-IT" sz="2000" dirty="0"/>
              <a:t> , ascoltate lo scorso anno, è iniziato il nostro percorso di conoscenza sull’acqua e di riflessione sul suo valore come bene comune dell’umanità e diritto di tutti.  Quest’anno  abbiamo continuato e approfondito tale percorso con il nuovo progetto «</a:t>
            </a:r>
            <a:r>
              <a:rPr lang="it-IT" sz="2000" b="1" dirty="0"/>
              <a:t>Acqua senza frontiere</a:t>
            </a:r>
            <a:r>
              <a:rPr lang="it-IT" sz="2000" dirty="0"/>
              <a:t>»</a:t>
            </a:r>
            <a:endParaRPr lang="it-IT" sz="2000" dirty="0">
              <a:solidFill>
                <a:srgbClr val="FF0000"/>
              </a:solidFill>
            </a:endParaRPr>
          </a:p>
        </p:txBody>
      </p:sp>
      <p:pic>
        <p:nvPicPr>
          <p:cNvPr id="2050" name="Picture 2" descr="C:\Users\Notebook\Desktop\Immagin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7784" y="2132856"/>
            <a:ext cx="3888432" cy="433514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031345"/>
      </p:ext>
    </p:extLst>
  </p:cSld>
  <p:clrMapOvr>
    <a:masterClrMapping/>
  </p:clrMapOvr>
  <p:transition spd="slow">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274638"/>
            <a:ext cx="8147248" cy="1498178"/>
          </a:xfrm>
        </p:spPr>
        <p:txBody>
          <a:bodyPr>
            <a:noAutofit/>
          </a:bodyPr>
          <a:lstStyle/>
          <a:p>
            <a:br>
              <a:rPr lang="it-IT" sz="2000" dirty="0">
                <a:solidFill>
                  <a:srgbClr val="FF0000"/>
                </a:solidFill>
              </a:rPr>
            </a:br>
            <a:r>
              <a:rPr lang="it-IT" sz="2000" dirty="0">
                <a:solidFill>
                  <a:srgbClr val="FF0000"/>
                </a:solidFill>
              </a:rPr>
              <a:t>PERCHE’ C’E’ ACQUA SULLA TERRA?</a:t>
            </a:r>
            <a:br>
              <a:rPr lang="it-IT" sz="2000" dirty="0"/>
            </a:br>
            <a:r>
              <a:rPr lang="it-IT" sz="1800" dirty="0"/>
              <a:t>Circa 3  miliardi di anni fa la Terra era  un  deserto senza vita ricoperta quasi interamente da vulcani. Questi, in continua eruzione immettevano nell’atmosfera grandi quantità di vapore. Quando la terra si raffreddò, il vapore si condensò e si trasformò in pioggia. Piovve ininterrottamente per  migliaia di anni e la Terra si trasformò in un’immensa distesa di acqua e di rocce. L’atmosfera era irrespirabile. Per questo i primi esseri viventi sono nati nell’acqua.</a:t>
            </a:r>
          </a:p>
        </p:txBody>
      </p:sp>
      <p:pic>
        <p:nvPicPr>
          <p:cNvPr id="39937" name="Picture 1" descr="C:\Users\Laura\Desktop\Scansione referti + didattica\CCF28062014_0000.jpg"/>
          <p:cNvPicPr>
            <a:picLocks noGrp="1" noChangeAspect="1" noChangeArrowheads="1"/>
          </p:cNvPicPr>
          <p:nvPr>
            <p:ph sz="half" idx="1"/>
          </p:nvPr>
        </p:nvPicPr>
        <p:blipFill>
          <a:blip r:embed="rId3" cstate="print"/>
          <a:srcRect/>
          <a:stretch>
            <a:fillRect/>
          </a:stretch>
        </p:blipFill>
        <p:spPr bwMode="auto">
          <a:xfrm rot="10800000">
            <a:off x="683568" y="2348880"/>
            <a:ext cx="3136663" cy="4356256"/>
          </a:xfrm>
          <a:prstGeom prst="rect">
            <a:avLst/>
          </a:prstGeom>
          <a:noFill/>
          <a:ln>
            <a:solidFill>
              <a:schemeClr val="accent1"/>
            </a:solidFill>
          </a:ln>
        </p:spPr>
      </p:pic>
      <p:pic>
        <p:nvPicPr>
          <p:cNvPr id="7" name="Segnaposto contenuto 6" descr="terra.gif"/>
          <p:cNvPicPr>
            <a:picLocks noGrp="1" noChangeAspect="1"/>
          </p:cNvPicPr>
          <p:nvPr>
            <p:ph sz="half" idx="2"/>
          </p:nvPr>
        </p:nvPicPr>
        <p:blipFill>
          <a:blip r:embed="rId4" cstate="print"/>
          <a:stretch>
            <a:fillRect/>
          </a:stretch>
        </p:blipFill>
        <p:spPr>
          <a:xfrm>
            <a:off x="4427984" y="2276872"/>
            <a:ext cx="4320480" cy="4320480"/>
          </a:xfrm>
          <a:ln>
            <a:solidFill>
              <a:schemeClr val="accent1"/>
            </a:solidFill>
          </a:ln>
        </p:spPr>
      </p:pic>
    </p:spTree>
  </p:cSld>
  <p:clrMapOvr>
    <a:masterClrMapping/>
  </p:clrMapOvr>
  <p:transition spd="slow">
    <p:wipe/>
    <p:sndAc>
      <p:stSnd>
        <p:snd r:embed="rId2" name="explode.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a:ln>
            <a:solidFill>
              <a:srgbClr val="FF0000"/>
            </a:solidFill>
          </a:ln>
        </p:spPr>
        <p:txBody>
          <a:bodyPr>
            <a:normAutofit/>
          </a:bodyPr>
          <a:lstStyle/>
          <a:p>
            <a:r>
              <a:rPr lang="it-IT" sz="2400" dirty="0">
                <a:solidFill>
                  <a:srgbClr val="FF0000"/>
                </a:solidFill>
              </a:rPr>
              <a:t>LA TERRA PRIMORDIALE  DISEGNATA  DA NOI</a:t>
            </a:r>
          </a:p>
        </p:txBody>
      </p:sp>
      <p:pic>
        <p:nvPicPr>
          <p:cNvPr id="2050" name="Picture 2" descr="C:\Users\Notebook\Desktop\Immagine.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5400000">
            <a:off x="4515233" y="1613561"/>
            <a:ext cx="4554557" cy="429700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1" name="Picture 3" descr="C:\Users\Notebook\Desktop\VULCANI.p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rot="5400000">
            <a:off x="41041" y="1620997"/>
            <a:ext cx="4536506" cy="426408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41810"/>
      </p:ext>
    </p:extLst>
  </p:cSld>
  <p:clrMapOvr>
    <a:masterClrMapping/>
  </p:clrMapOvr>
  <p:transition spd="slow">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1"/>
            <a:ext cx="8229600" cy="1296145"/>
          </a:xfrm>
        </p:spPr>
        <p:txBody>
          <a:bodyPr>
            <a:normAutofit fontScale="90000"/>
          </a:bodyPr>
          <a:lstStyle/>
          <a:p>
            <a:br>
              <a:rPr lang="it-IT" sz="2000" dirty="0">
                <a:solidFill>
                  <a:srgbClr val="FF0000"/>
                </a:solidFill>
              </a:rPr>
            </a:br>
            <a:br>
              <a:rPr lang="it-IT" sz="2700" dirty="0">
                <a:solidFill>
                  <a:srgbClr val="FF0000"/>
                </a:solidFill>
              </a:rPr>
            </a:br>
            <a:r>
              <a:rPr lang="it-IT" sz="2700" dirty="0">
                <a:solidFill>
                  <a:srgbClr val="FF0000"/>
                </a:solidFill>
              </a:rPr>
              <a:t>Dall’acqua nasce la vita e la vita nasce nell’acqua</a:t>
            </a:r>
            <a:r>
              <a:rPr lang="it-IT" sz="2000" dirty="0"/>
              <a:t>. Le prime forme di vita si sono create proprio negli oceani primordiali. Dapprima erano semplici cellule, poi sono diventati organismi più complessi e hanno colonizzato le grandi distese di acqua. Tuttavia non è stato un passaggio veloce: sono passati miliardi di anni prima che la vita fosse in grado di passare dall’acqua all’aria e poi alla terra.</a:t>
            </a:r>
          </a:p>
        </p:txBody>
      </p:sp>
      <p:sp>
        <p:nvSpPr>
          <p:cNvPr id="4" name="Segnaposto contenuto 3"/>
          <p:cNvSpPr>
            <a:spLocks noGrp="1"/>
          </p:cNvSpPr>
          <p:nvPr>
            <p:ph sz="half" idx="2"/>
          </p:nvPr>
        </p:nvSpPr>
        <p:spPr>
          <a:xfrm>
            <a:off x="4648200" y="4509120"/>
            <a:ext cx="1724000" cy="1617043"/>
          </a:xfrm>
        </p:spPr>
        <p:txBody>
          <a:bodyPr/>
          <a:lstStyle/>
          <a:p>
            <a:endParaRPr lang="it-IT" dirty="0"/>
          </a:p>
        </p:txBody>
      </p:sp>
      <p:pic>
        <p:nvPicPr>
          <p:cNvPr id="2050" name="Picture 2" descr="C:\Users\Notebook\Desktop\Immagine.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5400000">
            <a:off x="2241946" y="2230662"/>
            <a:ext cx="4516092" cy="432048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332944"/>
      </p:ext>
    </p:extLst>
  </p:cSld>
  <p:clrMapOvr>
    <a:masterClrMapping/>
  </p:clrMapOvr>
  <p:transition spd="slow">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57200" y="1268760"/>
            <a:ext cx="8219256" cy="576064"/>
          </a:xfrm>
        </p:spPr>
        <p:txBody>
          <a:bodyPr>
            <a:normAutofit fontScale="90000"/>
          </a:bodyPr>
          <a:lstStyle/>
          <a:p>
            <a:pPr algn="l"/>
            <a:r>
              <a:rPr lang="it-IT" sz="2400" dirty="0">
                <a:solidFill>
                  <a:srgbClr val="FF0000"/>
                </a:solidFill>
              </a:rPr>
              <a:t>Il ciclo dell’acqua</a:t>
            </a:r>
            <a:r>
              <a:rPr lang="it-IT" sz="2400" dirty="0"/>
              <a:t>: </a:t>
            </a:r>
            <a:r>
              <a:rPr lang="it-IT" sz="2000" dirty="0"/>
              <a:t>da allora l’acqua si ricicla di continuo. Ma in che modo?</a:t>
            </a:r>
            <a:r>
              <a:rPr lang="it-IT" sz="2400" dirty="0"/>
              <a:t> </a:t>
            </a:r>
            <a:r>
              <a:rPr lang="it-IT" sz="2000" dirty="0">
                <a:solidFill>
                  <a:prstClr val="black"/>
                </a:solidFill>
              </a:rPr>
              <a:t>L’acqua dei mari, dei laghi e dei fiumi, riscaldata dal calore del sole, evapora nell’atmosfera cioè si trasforma in vapore acqueo e sale in alto. Quando incontra masse d’aria fredda condensa (cioè si trasforma in piccole gocce d’acqua) formando le nubi e precipitando sotto forma di pioggia o di neve. Così ritorna sulla superficie terrestre e quindi nei mari.                        </a:t>
            </a:r>
            <a:br>
              <a:rPr lang="it-IT" sz="2000" dirty="0">
                <a:solidFill>
                  <a:prstClr val="black"/>
                </a:solidFill>
              </a:rPr>
            </a:br>
            <a:endParaRPr lang="it-IT" sz="24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2564904"/>
            <a:ext cx="7992683" cy="40252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7080722"/>
      </p:ext>
    </p:extLst>
  </p:cSld>
  <p:clrMapOvr>
    <a:masterClrMapping/>
  </p:clrMapOvr>
  <p:transition spd="slow">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700808"/>
          </a:xfrm>
        </p:spPr>
        <p:txBody>
          <a:bodyPr>
            <a:normAutofit fontScale="90000"/>
          </a:bodyPr>
          <a:lstStyle/>
          <a:p>
            <a:pPr marL="342900" indent="-342900" algn="l">
              <a:spcBef>
                <a:spcPct val="20000"/>
              </a:spcBef>
            </a:pPr>
            <a:br>
              <a:rPr lang="it-IT" sz="2000" dirty="0">
                <a:solidFill>
                  <a:srgbClr val="FF0000"/>
                </a:solidFill>
              </a:rPr>
            </a:br>
            <a:br>
              <a:rPr lang="it-IT" sz="2000" dirty="0">
                <a:solidFill>
                  <a:srgbClr val="FF0000"/>
                </a:solidFill>
              </a:rPr>
            </a:br>
            <a:br>
              <a:rPr lang="it-IT" sz="2000" dirty="0">
                <a:solidFill>
                  <a:srgbClr val="FF0000"/>
                </a:solidFill>
              </a:rPr>
            </a:br>
            <a:r>
              <a:rPr lang="it-IT" sz="2000" dirty="0">
                <a:solidFill>
                  <a:srgbClr val="FF0000"/>
                </a:solidFill>
              </a:rPr>
              <a:t>ECCO LA MOLECOLA DELLA VITA : LA  MOLECOLA  D’ACQUA</a:t>
            </a:r>
            <a:br>
              <a:rPr lang="it-IT" sz="2000" dirty="0">
                <a:solidFill>
                  <a:srgbClr val="FF0000"/>
                </a:solidFill>
              </a:rPr>
            </a:br>
            <a:r>
              <a:rPr lang="it-IT" sz="2000" dirty="0"/>
              <a:t>Gli scienziati hanno chiamato l’acqua </a:t>
            </a:r>
            <a:r>
              <a:rPr lang="it-IT" sz="2000" b="1" dirty="0"/>
              <a:t>monossido di idrogeno</a:t>
            </a:r>
            <a:r>
              <a:rPr lang="it-IT" sz="2000" dirty="0"/>
              <a:t>. Il suo simbolo è </a:t>
            </a:r>
            <a:r>
              <a:rPr lang="it-IT" sz="2000" b="1" dirty="0"/>
              <a:t>H2O</a:t>
            </a:r>
            <a:r>
              <a:rPr lang="it-IT" sz="2000" dirty="0"/>
              <a:t> (H sta per idrogeno, O sta per ossigeno). La molecola dell’acqua infatti è composta da una parte di ossigeno (O) e due parti di idrogeno (H2) legate tra loro in modo così buffo da sembrare la “faccia di un topolino”.  Ciò che le tiene unite è l’elettricità.</a:t>
            </a:r>
            <a:br>
              <a:rPr lang="it-IT" sz="2000" dirty="0"/>
            </a:br>
            <a:r>
              <a:rPr lang="it-IT" sz="1800" dirty="0">
                <a:hlinkClick r:id="rId2"/>
              </a:rPr>
              <a:t>https://www.youtube.com/watch?v=P3O57k9ZnHU</a:t>
            </a:r>
            <a:br>
              <a:rPr lang="it-IT" sz="2000" dirty="0"/>
            </a:br>
            <a:endParaRPr lang="it-IT" sz="2000" dirty="0"/>
          </a:p>
        </p:txBody>
      </p:sp>
      <p:pic>
        <p:nvPicPr>
          <p:cNvPr id="4" name="Segnaposto contenuto 3" descr="http://www.ecoline-fo.com/wp-content/uploads/2012/11/acqua-molecola.gif"/>
          <p:cNvPicPr>
            <a:picLocks noGrp="1"/>
          </p:cNvPicPr>
          <p:nvPr>
            <p:ph idx="1"/>
          </p:nvPr>
        </p:nvPicPr>
        <p:blipFill>
          <a:blip r:embed="rId3" cstate="print"/>
          <a:srcRect/>
          <a:stretch>
            <a:fillRect/>
          </a:stretch>
        </p:blipFill>
        <p:spPr bwMode="auto">
          <a:xfrm>
            <a:off x="621870" y="2204865"/>
            <a:ext cx="2725994" cy="1672146"/>
          </a:xfrm>
          <a:prstGeom prst="rect">
            <a:avLst/>
          </a:prstGeom>
          <a:noFill/>
          <a:ln w="9525">
            <a:solidFill>
              <a:schemeClr val="tx2"/>
            </a:solidFill>
            <a:miter lim="800000"/>
            <a:headEnd/>
            <a:tailEnd/>
          </a:ln>
        </p:spPr>
      </p:pic>
      <p:pic>
        <p:nvPicPr>
          <p:cNvPr id="5" name="Immagine 4" descr="http://www.cambiaacquacambiavita.com/blog/wp-content/uploads/h2o-300x225.jpg"/>
          <p:cNvPicPr/>
          <p:nvPr/>
        </p:nvPicPr>
        <p:blipFill>
          <a:blip r:embed="rId4" cstate="print"/>
          <a:srcRect/>
          <a:stretch>
            <a:fillRect/>
          </a:stretch>
        </p:blipFill>
        <p:spPr bwMode="auto">
          <a:xfrm>
            <a:off x="6165907" y="2204864"/>
            <a:ext cx="2356223" cy="1523068"/>
          </a:xfrm>
          <a:prstGeom prst="rect">
            <a:avLst/>
          </a:prstGeom>
          <a:noFill/>
          <a:ln w="9525">
            <a:solidFill>
              <a:schemeClr val="tx2"/>
            </a:solidFill>
            <a:miter lim="800000"/>
            <a:headEnd/>
            <a:tailEnd/>
          </a:ln>
        </p:spPr>
      </p:pic>
      <p:pic>
        <p:nvPicPr>
          <p:cNvPr id="7" name="Picture 11" descr="C:\Users\Laura\Desktop\Immagine1.jpg"/>
          <p:cNvPicPr>
            <a:picLocks noChangeAspect="1" noChangeArrowheads="1"/>
          </p:cNvPicPr>
          <p:nvPr/>
        </p:nvPicPr>
        <p:blipFill>
          <a:blip r:embed="rId5" cstate="print"/>
          <a:srcRect/>
          <a:stretch>
            <a:fillRect/>
          </a:stretch>
        </p:blipFill>
        <p:spPr bwMode="auto">
          <a:xfrm>
            <a:off x="4860032" y="4030167"/>
            <a:ext cx="3620973" cy="2587404"/>
          </a:xfrm>
          <a:prstGeom prst="rect">
            <a:avLst/>
          </a:prstGeom>
          <a:noFill/>
          <a:ln>
            <a:solidFill>
              <a:schemeClr val="tx2"/>
            </a:solidFill>
          </a:ln>
        </p:spPr>
      </p:pic>
      <p:pic>
        <p:nvPicPr>
          <p:cNvPr id="8" name="Immagine 7" descr="http://static.piusanipiubelli.it/articoliGallery/5743/480/img1.jpg"/>
          <p:cNvPicPr/>
          <p:nvPr/>
        </p:nvPicPr>
        <p:blipFill>
          <a:blip r:embed="rId6" cstate="print"/>
          <a:srcRect/>
          <a:stretch>
            <a:fillRect/>
          </a:stretch>
        </p:blipFill>
        <p:spPr bwMode="auto">
          <a:xfrm>
            <a:off x="3589614" y="2304239"/>
            <a:ext cx="2443163" cy="1628775"/>
          </a:xfrm>
          <a:prstGeom prst="rect">
            <a:avLst/>
          </a:prstGeom>
          <a:noFill/>
          <a:ln w="9525">
            <a:solidFill>
              <a:schemeClr val="tx2"/>
            </a:solidFill>
            <a:miter lim="800000"/>
            <a:headEnd/>
            <a:tailEnd/>
          </a:ln>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4071428"/>
            <a:ext cx="3403469" cy="2539188"/>
          </a:xfrm>
          <a:prstGeom prst="rect">
            <a:avLst/>
          </a:prstGeom>
          <a:solidFill>
            <a:srgbClr val="FFFFFF"/>
          </a:solidFill>
          <a:ln w="9525">
            <a:solidFill>
              <a:srgbClr val="000000"/>
            </a:solidFill>
            <a:miter lim="800000"/>
            <a:headEnd/>
            <a:tailEnd/>
          </a:ln>
        </p:spPr>
      </p:pic>
    </p:spTree>
    <p:extLst>
      <p:ext uri="{BB962C8B-B14F-4D97-AF65-F5344CB8AC3E}">
        <p14:creationId xmlns:p14="http://schemas.microsoft.com/office/powerpoint/2010/main" val="2915505917"/>
      </p:ext>
    </p:extLst>
  </p:cSld>
  <p:clrMapOvr>
    <a:masterClrMapping/>
  </p:clrMapOvr>
  <p:transition spd="slow">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200" dirty="0"/>
              <a:t>L’acqua è fonte di vita perché</a:t>
            </a:r>
            <a:r>
              <a:rPr lang="it-IT" sz="2200" dirty="0">
                <a:solidFill>
                  <a:srgbClr val="FF0000"/>
                </a:solidFill>
              </a:rPr>
              <a:t>: NOI SIAMO FATTI DI ACQUA! </a:t>
            </a:r>
            <a:br>
              <a:rPr lang="it-IT" sz="2200" dirty="0">
                <a:solidFill>
                  <a:srgbClr val="FF0000"/>
                </a:solidFill>
              </a:rPr>
            </a:br>
            <a:r>
              <a:rPr lang="it-IT" sz="2200" dirty="0"/>
              <a:t>Tutte le nostre cellule, cioè le particelle che costituiscono ogni essere vivente, contengono acqua.</a:t>
            </a:r>
            <a:br>
              <a:rPr lang="it-IT" sz="2400" dirty="0">
                <a:solidFill>
                  <a:srgbClr val="FF0000"/>
                </a:solidFill>
              </a:rPr>
            </a:br>
            <a:endParaRPr lang="it-IT" sz="2000" dirty="0"/>
          </a:p>
        </p:txBody>
      </p:sp>
      <p:pic>
        <p:nvPicPr>
          <p:cNvPr id="6" name="Segnaposto contenuto 5" descr="http://www.mednat.org/alimentazione/acqua_benefica.jpg"/>
          <p:cNvPicPr>
            <a:picLocks noGrp="1"/>
          </p:cNvPicPr>
          <p:nvPr>
            <p:ph sz="half" idx="2"/>
          </p:nvPr>
        </p:nvPicPr>
        <p:blipFill>
          <a:blip r:embed="rId2" cstate="print"/>
          <a:srcRect/>
          <a:stretch>
            <a:fillRect/>
          </a:stretch>
        </p:blipFill>
        <p:spPr bwMode="auto">
          <a:xfrm>
            <a:off x="3693790" y="1340768"/>
            <a:ext cx="5184576" cy="5112567"/>
          </a:xfrm>
          <a:prstGeom prst="rect">
            <a:avLst/>
          </a:prstGeom>
          <a:noFill/>
          <a:ln w="9525">
            <a:noFill/>
            <a:miter lim="800000"/>
            <a:headEnd/>
            <a:tailEnd/>
          </a:ln>
        </p:spPr>
      </p:pic>
      <p:pic>
        <p:nvPicPr>
          <p:cNvPr id="2050" name="Picture 2" descr="C:\Users\Laura\Desktop\Immagine1.jpg"/>
          <p:cNvPicPr>
            <a:picLocks noGrp="1" noChangeAspect="1" noChangeArrowheads="1"/>
          </p:cNvPicPr>
          <p:nvPr>
            <p:ph sz="half" idx="1"/>
          </p:nvPr>
        </p:nvPicPr>
        <p:blipFill>
          <a:blip r:embed="rId3" cstate="print"/>
          <a:srcRect/>
          <a:stretch>
            <a:fillRect/>
          </a:stretch>
        </p:blipFill>
        <p:spPr bwMode="auto">
          <a:xfrm>
            <a:off x="251520" y="1988840"/>
            <a:ext cx="3672409" cy="4545569"/>
          </a:xfrm>
          <a:prstGeom prst="rect">
            <a:avLst/>
          </a:prstGeom>
          <a:noFill/>
        </p:spPr>
      </p:pic>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332656"/>
            <a:ext cx="8229600" cy="1008112"/>
          </a:xfrm>
        </p:spPr>
        <p:txBody>
          <a:bodyPr>
            <a:normAutofit fontScale="90000"/>
          </a:bodyPr>
          <a:lstStyle/>
          <a:p>
            <a:r>
              <a:rPr lang="it-IT" sz="2500" dirty="0">
                <a:solidFill>
                  <a:prstClr val="black"/>
                </a:solidFill>
              </a:rPr>
              <a:t>Si dice: </a:t>
            </a:r>
            <a:r>
              <a:rPr lang="it-IT" sz="2500" dirty="0">
                <a:solidFill>
                  <a:srgbClr val="FF0000"/>
                </a:solidFill>
              </a:rPr>
              <a:t>FACILE COME BERE UN BICCHIERE D’ACQUA</a:t>
            </a:r>
            <a:r>
              <a:rPr lang="it-IT" sz="2500" dirty="0">
                <a:solidFill>
                  <a:prstClr val="black"/>
                </a:solidFill>
              </a:rPr>
              <a:t>.</a:t>
            </a:r>
            <a:br>
              <a:rPr lang="it-IT" sz="2500" dirty="0">
                <a:solidFill>
                  <a:prstClr val="black"/>
                </a:solidFill>
              </a:rPr>
            </a:br>
            <a:r>
              <a:rPr lang="it-IT" sz="2500" dirty="0">
                <a:solidFill>
                  <a:prstClr val="black"/>
                </a:solidFill>
              </a:rPr>
              <a:t>E’ proprio così ?</a:t>
            </a:r>
            <a:br>
              <a:rPr lang="it-IT" sz="2500" dirty="0">
                <a:solidFill>
                  <a:prstClr val="black"/>
                </a:solidFill>
              </a:rPr>
            </a:br>
            <a:endParaRPr lang="it-IT" dirty="0"/>
          </a:p>
        </p:txBody>
      </p:sp>
      <p:sp>
        <p:nvSpPr>
          <p:cNvPr id="6" name="Segnaposto contenuto 5"/>
          <p:cNvSpPr>
            <a:spLocks noGrp="1"/>
          </p:cNvSpPr>
          <p:nvPr>
            <p:ph sz="half" idx="2"/>
          </p:nvPr>
        </p:nvSpPr>
        <p:spPr>
          <a:xfrm>
            <a:off x="4648200" y="1196752"/>
            <a:ext cx="4038600" cy="5256584"/>
          </a:xfrm>
          <a:ln>
            <a:solidFill>
              <a:srgbClr val="FF0000"/>
            </a:solidFill>
          </a:ln>
        </p:spPr>
        <p:txBody>
          <a:bodyPr>
            <a:normAutofit lnSpcReduction="10000"/>
          </a:bodyPr>
          <a:lstStyle/>
          <a:p>
            <a:pPr marL="0" lvl="0" indent="0">
              <a:spcBef>
                <a:spcPts val="0"/>
              </a:spcBef>
              <a:buNone/>
            </a:pPr>
            <a:r>
              <a:rPr lang="it-IT" sz="2000" dirty="0">
                <a:solidFill>
                  <a:prstClr val="black"/>
                </a:solidFill>
                <a:latin typeface="+mj-lt"/>
                <a:ea typeface="Verdana" panose="020B0604030504040204" pitchFamily="34" charset="0"/>
                <a:cs typeface="Verdana" panose="020B0604030504040204" pitchFamily="34" charset="0"/>
              </a:rPr>
              <a:t>A noi sembra normale avere a disposizione acqua in quantità praticamente illimitata, sia per le necessità personali, sia per l’agricoltura e l’industria, per irrigare i nostri giardini o le aiuole della città, per lavare le nostre auto o riempire le piscine. </a:t>
            </a:r>
          </a:p>
          <a:p>
            <a:pPr marL="0" lvl="0" indent="0">
              <a:spcBef>
                <a:spcPts val="0"/>
              </a:spcBef>
              <a:buNone/>
            </a:pPr>
            <a:r>
              <a:rPr lang="it-IT" sz="2000" dirty="0">
                <a:solidFill>
                  <a:srgbClr val="FF0000"/>
                </a:solidFill>
                <a:latin typeface="+mj-lt"/>
                <a:ea typeface="Verdana" panose="020B0604030504040204" pitchFamily="34" charset="0"/>
                <a:cs typeface="Verdana" panose="020B0604030504040204" pitchFamily="34" charset="0"/>
              </a:rPr>
              <a:t>MA NON E’ COSI’ PER TUTTI E NON IN TUTTO IL PIANETA.</a:t>
            </a:r>
          </a:p>
          <a:p>
            <a:pPr marL="0" lvl="0" indent="0">
              <a:spcBef>
                <a:spcPts val="0"/>
              </a:spcBef>
              <a:buNone/>
            </a:pPr>
            <a:r>
              <a:rPr lang="it-IT" sz="2000" dirty="0">
                <a:solidFill>
                  <a:prstClr val="black"/>
                </a:solidFill>
                <a:latin typeface="+mj-lt"/>
                <a:ea typeface="Verdana" panose="020B0604030504040204" pitchFamily="34" charset="0"/>
                <a:cs typeface="Verdana" panose="020B0604030504040204" pitchFamily="34" charset="0"/>
              </a:rPr>
              <a:t>Scopriamo perché.</a:t>
            </a:r>
          </a:p>
          <a:p>
            <a:pPr marL="0" lvl="0" indent="0">
              <a:spcBef>
                <a:spcPts val="0"/>
              </a:spcBef>
              <a:buNone/>
            </a:pPr>
            <a:r>
              <a:rPr lang="it-IT" sz="2000" dirty="0">
                <a:solidFill>
                  <a:prstClr val="black"/>
                </a:solidFill>
                <a:latin typeface="+mj-lt"/>
                <a:ea typeface="Verdana" panose="020B0604030504040204" pitchFamily="34" charset="0"/>
                <a:cs typeface="Verdana" panose="020B0604030504040204" pitchFamily="34" charset="0"/>
              </a:rPr>
              <a:t>Comincia da qui il nostro viaggio alla scoperta dell’acqua come bene prezioso per  l’umanità, un bene di cui non tutti però possono usufruire allo stesso modo e che pertanto deve essere salvaguardato.</a:t>
            </a:r>
          </a:p>
          <a:p>
            <a:endParaRPr lang="it-IT" dirty="0"/>
          </a:p>
        </p:txBody>
      </p:sp>
      <p:pic>
        <p:nvPicPr>
          <p:cNvPr id="7" name="Picture 2" descr="C:\Users\Laura\Desktop\bere-acqua_O3.jpg"/>
          <p:cNvPicPr>
            <a:picLocks noGrp="1" noChangeAspect="1" noChangeArrowheads="1"/>
          </p:cNvPicPr>
          <p:nvPr>
            <p:ph sz="half" idx="1"/>
          </p:nvPr>
        </p:nvPicPr>
        <p:blipFill>
          <a:blip r:embed="rId2" cstate="print"/>
          <a:srcRect/>
          <a:stretch>
            <a:fillRect/>
          </a:stretch>
        </p:blipFill>
        <p:spPr bwMode="auto">
          <a:xfrm>
            <a:off x="545051" y="1340768"/>
            <a:ext cx="3639079" cy="4752528"/>
          </a:xfrm>
          <a:prstGeom prst="rect">
            <a:avLst/>
          </a:prstGeom>
          <a:noFill/>
        </p:spPr>
      </p:pic>
    </p:spTree>
    <p:extLst>
      <p:ext uri="{BB962C8B-B14F-4D97-AF65-F5344CB8AC3E}">
        <p14:creationId xmlns:p14="http://schemas.microsoft.com/office/powerpoint/2010/main" val="127952836"/>
      </p:ext>
    </p:extLst>
  </p:cSld>
  <p:clrMapOvr>
    <a:masterClrMapping/>
  </p:clrMapOvr>
  <p:transition spd="slow">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a:solidFill>
                  <a:srgbClr val="FF0000"/>
                </a:solidFill>
              </a:rPr>
              <a:t>Tutti gli esseri viventi contengono acqua, ma in quantità variabile. </a:t>
            </a:r>
          </a:p>
        </p:txBody>
      </p:sp>
      <p:sp>
        <p:nvSpPr>
          <p:cNvPr id="3" name="Segnaposto contenuto 2"/>
          <p:cNvSpPr>
            <a:spLocks noGrp="1"/>
          </p:cNvSpPr>
          <p:nvPr>
            <p:ph sz="half" idx="1"/>
          </p:nvPr>
        </p:nvSpPr>
        <p:spPr>
          <a:xfrm>
            <a:off x="457200" y="1916832"/>
            <a:ext cx="3394720" cy="4209331"/>
          </a:xfrm>
          <a:ln>
            <a:solidFill>
              <a:srgbClr val="FF0000"/>
            </a:solidFill>
          </a:ln>
        </p:spPr>
        <p:txBody>
          <a:bodyPr/>
          <a:lstStyle/>
          <a:p>
            <a:r>
              <a:rPr lang="it-IT" sz="2400" dirty="0"/>
              <a:t>MUCCA            </a:t>
            </a:r>
            <a:r>
              <a:rPr lang="it-IT" sz="2400" b="1" dirty="0"/>
              <a:t>56%</a:t>
            </a:r>
          </a:p>
          <a:p>
            <a:endParaRPr lang="it-IT" sz="2400" dirty="0"/>
          </a:p>
          <a:p>
            <a:r>
              <a:rPr lang="it-IT" sz="2400" dirty="0"/>
              <a:t>UOMO             </a:t>
            </a:r>
            <a:r>
              <a:rPr lang="it-IT" sz="2400" b="1" dirty="0"/>
              <a:t>75%</a:t>
            </a:r>
          </a:p>
          <a:p>
            <a:endParaRPr lang="it-IT" sz="2400" dirty="0"/>
          </a:p>
          <a:p>
            <a:r>
              <a:rPr lang="it-IT" sz="2400" dirty="0"/>
              <a:t>MEDUSA         </a:t>
            </a:r>
            <a:r>
              <a:rPr lang="it-IT" sz="2400" b="1" dirty="0"/>
              <a:t>98%</a:t>
            </a:r>
          </a:p>
          <a:p>
            <a:endParaRPr lang="it-IT" sz="2400" dirty="0"/>
          </a:p>
          <a:p>
            <a:r>
              <a:rPr lang="it-IT" sz="2400" dirty="0"/>
              <a:t>PIANTA          </a:t>
            </a:r>
            <a:r>
              <a:rPr lang="it-IT" sz="2400" b="1" dirty="0"/>
              <a:t>50%</a:t>
            </a:r>
          </a:p>
          <a:p>
            <a:endParaRPr lang="it-IT" sz="2400" dirty="0"/>
          </a:p>
          <a:p>
            <a:r>
              <a:rPr lang="it-IT" sz="2400" dirty="0"/>
              <a:t>PESCE             </a:t>
            </a:r>
            <a:r>
              <a:rPr lang="it-IT" sz="2400" b="1" dirty="0"/>
              <a:t>80%                               </a:t>
            </a:r>
            <a:endParaRPr lang="it-IT" sz="2400" dirty="0"/>
          </a:p>
          <a:p>
            <a:pPr marL="0" indent="0">
              <a:buNone/>
            </a:pPr>
            <a:endParaRPr lang="it-IT" sz="2400" dirty="0"/>
          </a:p>
          <a:p>
            <a:endParaRPr lang="it-IT"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355976" y="1457400"/>
            <a:ext cx="4015908" cy="477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2521890"/>
      </p:ext>
    </p:extLst>
  </p:cSld>
  <p:clrMapOvr>
    <a:masterClrMapping/>
  </p:clrMapOvr>
  <p:transition spd="slow">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92696"/>
            <a:ext cx="3826768" cy="5688632"/>
          </a:xfrm>
          <a:ln>
            <a:solidFill>
              <a:srgbClr val="FF0000"/>
            </a:solidFill>
          </a:ln>
        </p:spPr>
        <p:txBody>
          <a:bodyPr>
            <a:normAutofit fontScale="90000"/>
          </a:bodyPr>
          <a:lstStyle/>
          <a:p>
            <a:br>
              <a:rPr lang="it-IT" sz="1600" dirty="0"/>
            </a:br>
            <a:br>
              <a:rPr lang="it-IT" sz="1600" dirty="0"/>
            </a:br>
            <a:r>
              <a:rPr lang="it-IT" sz="2400" dirty="0"/>
              <a:t>Ogni giorno, quando corriamo o svolgiamo una normale attività fisica, il nostro organismo perde l’acqua da cui è costituito.</a:t>
            </a:r>
            <a:br>
              <a:rPr lang="it-IT" sz="2400" dirty="0"/>
            </a:br>
            <a:r>
              <a:rPr lang="it-IT" sz="2400" dirty="0"/>
              <a:t>Per reintegrare bisogna bere almeno </a:t>
            </a:r>
            <a:r>
              <a:rPr lang="it-IT" sz="2400" dirty="0">
                <a:solidFill>
                  <a:srgbClr val="FF0000"/>
                </a:solidFill>
              </a:rPr>
              <a:t>due litri di acqua al giorno.</a:t>
            </a:r>
            <a:br>
              <a:rPr lang="it-IT" sz="2400" dirty="0">
                <a:solidFill>
                  <a:srgbClr val="FF0000"/>
                </a:solidFill>
              </a:rPr>
            </a:br>
            <a:r>
              <a:rPr lang="it-IT" sz="2400" dirty="0"/>
              <a:t>Anche quando mangiamo ci procuriamo l’acqua necessaria per il nostro organismo. </a:t>
            </a:r>
            <a:r>
              <a:rPr lang="it-IT" sz="2400" dirty="0">
                <a:solidFill>
                  <a:srgbClr val="FF0000"/>
                </a:solidFill>
              </a:rPr>
              <a:t>PERCHE’?</a:t>
            </a:r>
            <a:br>
              <a:rPr lang="it-IT" sz="2400" dirty="0"/>
            </a:br>
            <a:r>
              <a:rPr lang="it-IT" sz="2400" dirty="0"/>
              <a:t>Molti cibi. Soprattutto la frutta e la verdura, contengono grandi quantità di acqua. Ed anche i cibi solidi.</a:t>
            </a:r>
            <a:br>
              <a:rPr lang="it-IT" sz="2400" dirty="0"/>
            </a:br>
            <a:r>
              <a:rPr lang="it-IT" sz="2400" dirty="0"/>
              <a:t> </a:t>
            </a:r>
            <a:br>
              <a:rPr lang="it-IT" sz="2400" dirty="0"/>
            </a:br>
            <a:r>
              <a:rPr lang="it-IT" sz="2400" dirty="0"/>
              <a:t> </a:t>
            </a:r>
            <a:br>
              <a:rPr lang="it-IT" sz="2400" dirty="0"/>
            </a:br>
            <a:endParaRPr lang="it-IT" sz="2400" dirty="0"/>
          </a:p>
        </p:txBody>
      </p:sp>
      <p:sp>
        <p:nvSpPr>
          <p:cNvPr id="4" name="Segnaposto contenuto 3"/>
          <p:cNvSpPr>
            <a:spLocks noGrp="1"/>
          </p:cNvSpPr>
          <p:nvPr>
            <p:ph sz="half" idx="2"/>
          </p:nvPr>
        </p:nvSpPr>
        <p:spPr>
          <a:xfrm>
            <a:off x="4572000" y="1600201"/>
            <a:ext cx="4248472" cy="3196952"/>
          </a:xfrm>
        </p:spPr>
        <p:txBody>
          <a:bodyPr/>
          <a:lstStyle/>
          <a:p>
            <a:endParaRPr lang="it-IT" dirty="0"/>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499992" y="1556792"/>
            <a:ext cx="4336601" cy="32403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4709977"/>
      </p:ext>
    </p:extLst>
  </p:cSld>
  <p:clrMapOvr>
    <a:masterClrMapping/>
  </p:clrMapOvr>
  <p:transition spd="slow">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a:xfrm>
            <a:off x="457200" y="274638"/>
            <a:ext cx="8229600" cy="562074"/>
          </a:xfrm>
          <a:ln>
            <a:solidFill>
              <a:srgbClr val="FF0000"/>
            </a:solidFill>
          </a:ln>
        </p:spPr>
        <p:txBody>
          <a:bodyPr>
            <a:normAutofit fontScale="90000"/>
          </a:bodyPr>
          <a:lstStyle/>
          <a:p>
            <a:r>
              <a:rPr lang="it-IT" sz="3200" dirty="0"/>
              <a:t>SARA’ PROPRIO VERO?   </a:t>
            </a:r>
            <a:r>
              <a:rPr lang="it-IT" sz="3200" dirty="0">
                <a:solidFill>
                  <a:srgbClr val="FF0000"/>
                </a:solidFill>
              </a:rPr>
              <a:t>SPERIMENTIAMO…</a:t>
            </a:r>
          </a:p>
        </p:txBody>
      </p:sp>
      <p:sp>
        <p:nvSpPr>
          <p:cNvPr id="9" name="Segnaposto contenuto 8"/>
          <p:cNvSpPr>
            <a:spLocks noGrp="1"/>
          </p:cNvSpPr>
          <p:nvPr>
            <p:ph sz="half" idx="1"/>
          </p:nvPr>
        </p:nvSpPr>
        <p:spPr>
          <a:xfrm>
            <a:off x="457200" y="1052736"/>
            <a:ext cx="4038600" cy="5616624"/>
          </a:xfrm>
          <a:ln>
            <a:solidFill>
              <a:schemeClr val="accent1"/>
            </a:solidFill>
          </a:ln>
        </p:spPr>
        <p:txBody>
          <a:bodyPr>
            <a:normAutofit/>
          </a:bodyPr>
          <a:lstStyle/>
          <a:p>
            <a:r>
              <a:rPr lang="it-IT" sz="2200" dirty="0">
                <a:solidFill>
                  <a:srgbClr val="FF0000"/>
                </a:solidFill>
              </a:rPr>
              <a:t>L’insalata contiene acqua?</a:t>
            </a:r>
          </a:p>
          <a:p>
            <a:pPr marL="0" indent="0">
              <a:buNone/>
            </a:pPr>
            <a:endParaRPr lang="it-IT" sz="2200" dirty="0">
              <a:solidFill>
                <a:srgbClr val="FF0000"/>
              </a:solidFill>
            </a:endParaRPr>
          </a:p>
          <a:p>
            <a:r>
              <a:rPr lang="it-IT" sz="2200" dirty="0"/>
              <a:t>Abbiamo pesato alcune foglie di insalata fresca. Pesavano:  </a:t>
            </a:r>
            <a:r>
              <a:rPr lang="it-IT" sz="2200" dirty="0">
                <a:solidFill>
                  <a:srgbClr val="FF0000"/>
                </a:solidFill>
              </a:rPr>
              <a:t>73 g. </a:t>
            </a:r>
          </a:p>
          <a:p>
            <a:pPr marL="0" indent="0">
              <a:buNone/>
            </a:pPr>
            <a:r>
              <a:rPr lang="it-IT" sz="2200" dirty="0"/>
              <a:t>        </a:t>
            </a:r>
          </a:p>
          <a:p>
            <a:r>
              <a:rPr lang="it-IT" sz="2200" dirty="0"/>
              <a:t>Poi le abbiamo messe sul termosifone per qualche tempo. Ora le pesiamo di nuovo: pesano  </a:t>
            </a:r>
            <a:r>
              <a:rPr lang="it-IT" sz="2200" dirty="0">
                <a:solidFill>
                  <a:srgbClr val="FF0000"/>
                </a:solidFill>
              </a:rPr>
              <a:t>26 g.</a:t>
            </a:r>
            <a:endParaRPr lang="it-IT" dirty="0">
              <a:solidFill>
                <a:srgbClr val="FF0000"/>
              </a:solidFill>
            </a:endParaRPr>
          </a:p>
          <a:p>
            <a:endParaRPr lang="it-IT" sz="2200" dirty="0"/>
          </a:p>
          <a:p>
            <a:endParaRPr lang="it-IT" dirty="0"/>
          </a:p>
          <a:p>
            <a:endParaRPr lang="it-IT" dirty="0"/>
          </a:p>
        </p:txBody>
      </p:sp>
      <p:sp>
        <p:nvSpPr>
          <p:cNvPr id="10" name="Segnaposto contenuto 9"/>
          <p:cNvSpPr>
            <a:spLocks noGrp="1"/>
          </p:cNvSpPr>
          <p:nvPr>
            <p:ph sz="half" idx="2"/>
          </p:nvPr>
        </p:nvSpPr>
        <p:spPr>
          <a:xfrm>
            <a:off x="4648200" y="1052736"/>
            <a:ext cx="4038600" cy="5616624"/>
          </a:xfrm>
          <a:ln>
            <a:solidFill>
              <a:schemeClr val="accent1"/>
            </a:solidFill>
          </a:ln>
        </p:spPr>
        <p:txBody>
          <a:bodyPr>
            <a:noAutofit/>
          </a:bodyPr>
          <a:lstStyle/>
          <a:p>
            <a:r>
              <a:rPr lang="it-IT" sz="2200" dirty="0">
                <a:solidFill>
                  <a:srgbClr val="FF0000"/>
                </a:solidFill>
              </a:rPr>
              <a:t>Il pane contiene acqua?</a:t>
            </a:r>
          </a:p>
          <a:p>
            <a:r>
              <a:rPr lang="it-IT" sz="2200" dirty="0"/>
              <a:t>Prendiamo una fetta di pan </a:t>
            </a:r>
            <a:r>
              <a:rPr lang="it-IT" sz="2200" dirty="0" err="1"/>
              <a:t>carrè</a:t>
            </a:r>
            <a:r>
              <a:rPr lang="it-IT" sz="2200" dirty="0"/>
              <a:t> e pesiamolo: pesa </a:t>
            </a:r>
            <a:r>
              <a:rPr lang="it-IT" sz="2200" dirty="0">
                <a:solidFill>
                  <a:srgbClr val="FF0000"/>
                </a:solidFill>
              </a:rPr>
              <a:t>35 g.</a:t>
            </a:r>
          </a:p>
          <a:p>
            <a:r>
              <a:rPr lang="it-IT" sz="2200" dirty="0"/>
              <a:t>Mettiamolo nel tostapane. Ora pesa: </a:t>
            </a:r>
            <a:r>
              <a:rPr lang="it-IT" sz="2200" dirty="0">
                <a:solidFill>
                  <a:srgbClr val="FF0000"/>
                </a:solidFill>
              </a:rPr>
              <a:t>24 g.</a:t>
            </a:r>
          </a:p>
          <a:p>
            <a:endParaRPr lang="it-IT" sz="2200" dirty="0"/>
          </a:p>
          <a:p>
            <a:endParaRPr lang="it-IT" sz="2200" dirty="0"/>
          </a:p>
          <a:p>
            <a:endParaRPr lang="it-IT" sz="2200" dirty="0">
              <a:solidFill>
                <a:srgbClr val="FF0000"/>
              </a:solidFill>
            </a:endParaRPr>
          </a:p>
          <a:p>
            <a:endParaRPr lang="it-IT" sz="2200" dirty="0">
              <a:solidFill>
                <a:srgbClr val="FF0000"/>
              </a:solidFill>
            </a:endParaRPr>
          </a:p>
          <a:p>
            <a:endParaRPr lang="it-IT" sz="2200" dirty="0">
              <a:solidFill>
                <a:srgbClr val="FF0000"/>
              </a:solidFill>
            </a:endParaRPr>
          </a:p>
          <a:p>
            <a:r>
              <a:rPr lang="it-IT" sz="2200" dirty="0">
                <a:solidFill>
                  <a:srgbClr val="FF0000"/>
                </a:solidFill>
              </a:rPr>
              <a:t>CONCLUSIONE: </a:t>
            </a:r>
            <a:r>
              <a:rPr lang="it-IT" sz="2200" dirty="0"/>
              <a:t>il peso in meno della seconda pesata è dovuto all’acqua che è evaporata con il calore.</a:t>
            </a:r>
          </a:p>
        </p:txBody>
      </p:sp>
      <p:pic>
        <p:nvPicPr>
          <p:cNvPr id="11" name="Picture 2" descr="C:\Users\Notebook\Desktop\insalat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4725144"/>
            <a:ext cx="180020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Notebook\Desktop\Immag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956061"/>
            <a:ext cx="1656184" cy="1809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275411"/>
      </p:ext>
    </p:extLst>
  </p:cSld>
  <p:clrMapOvr>
    <a:masterClrMapping/>
  </p:clrMapOvr>
  <p:transition spd="slow">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32656"/>
            <a:ext cx="8229600" cy="792088"/>
          </a:xfrm>
          <a:ln>
            <a:solidFill>
              <a:srgbClr val="FF0000"/>
            </a:solidFill>
          </a:ln>
        </p:spPr>
        <p:txBody>
          <a:bodyPr/>
          <a:lstStyle/>
          <a:p>
            <a:r>
              <a:rPr lang="it-IT" sz="2400" dirty="0">
                <a:solidFill>
                  <a:srgbClr val="FF0000"/>
                </a:solidFill>
              </a:rPr>
              <a:t>ABBIAMO  RAPPRESENTATO I NOSTRI ESPERIMENTI</a:t>
            </a:r>
            <a:endParaRPr lang="it-IT" dirty="0"/>
          </a:p>
        </p:txBody>
      </p:sp>
      <p:pic>
        <p:nvPicPr>
          <p:cNvPr id="3074" name="Picture 2" descr="C:\Users\Notebook\Desktop\Prima e dopo.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5400000">
            <a:off x="5144843" y="1560013"/>
            <a:ext cx="3672408" cy="395399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 name="Picture 2" descr="C:\Users\Notebook\Desktop\ESPERIMENTO.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44824"/>
            <a:ext cx="4685751" cy="329377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484547"/>
      </p:ext>
    </p:extLst>
  </p:cSld>
  <p:clrMapOvr>
    <a:masterClrMapping/>
  </p:clrMapOvr>
  <p:transition spd="slow">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99392"/>
            <a:ext cx="8229600" cy="1008112"/>
          </a:xfrm>
        </p:spPr>
        <p:txBody>
          <a:bodyPr>
            <a:normAutofit/>
          </a:bodyPr>
          <a:lstStyle/>
          <a:p>
            <a:r>
              <a:rPr lang="it-IT" sz="3600" dirty="0">
                <a:solidFill>
                  <a:srgbClr val="FF0000"/>
                </a:solidFill>
              </a:rPr>
              <a:t>PER FARE TUTTO CI VUOLE …L’ACQUA!</a:t>
            </a:r>
          </a:p>
        </p:txBody>
      </p:sp>
      <p:sp>
        <p:nvSpPr>
          <p:cNvPr id="11" name="Segnaposto contenuto 10"/>
          <p:cNvSpPr>
            <a:spLocks noGrp="1"/>
          </p:cNvSpPr>
          <p:nvPr>
            <p:ph sz="half" idx="2"/>
          </p:nvPr>
        </p:nvSpPr>
        <p:spPr>
          <a:xfrm>
            <a:off x="5076056" y="1811833"/>
            <a:ext cx="3610744" cy="3849291"/>
          </a:xfrm>
          <a:ln>
            <a:solidFill>
              <a:srgbClr val="FF0000"/>
            </a:solidFill>
          </a:ln>
        </p:spPr>
        <p:txBody>
          <a:bodyPr>
            <a:normAutofit lnSpcReduction="10000"/>
          </a:bodyPr>
          <a:lstStyle/>
          <a:p>
            <a:r>
              <a:rPr lang="it-IT" sz="2400" dirty="0"/>
              <a:t>Osservando l’immagine abbiamo scoperto quanta acqua è stata necessaria per fabbricare alcuni prodotti e ottenere dalla natura alcuni alimenti. </a:t>
            </a:r>
          </a:p>
          <a:p>
            <a:r>
              <a:rPr lang="it-IT" dirty="0">
                <a:solidFill>
                  <a:srgbClr val="FF0000"/>
                </a:solidFill>
              </a:rPr>
              <a:t>Senza acqua non sarebbe stato possibile.</a:t>
            </a:r>
          </a:p>
        </p:txBody>
      </p:sp>
      <p:pic>
        <p:nvPicPr>
          <p:cNvPr id="12" name="Segnaposto contenuto 1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99592" y="692696"/>
            <a:ext cx="4019231" cy="5816653"/>
          </a:xfrm>
          <a:ln>
            <a:solidFill>
              <a:srgbClr val="FF0000"/>
            </a:solidFill>
          </a:ln>
        </p:spPr>
      </p:pic>
    </p:spTree>
    <p:extLst>
      <p:ext uri="{BB962C8B-B14F-4D97-AF65-F5344CB8AC3E}">
        <p14:creationId xmlns:p14="http://schemas.microsoft.com/office/powerpoint/2010/main" val="3536651631"/>
      </p:ext>
    </p:extLst>
  </p:cSld>
  <p:clrMapOvr>
    <a:masterClrMapping/>
  </p:clrMapOvr>
  <p:transition spd="slow">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202034"/>
          </a:xfrm>
        </p:spPr>
        <p:txBody>
          <a:bodyPr>
            <a:normAutofit fontScale="90000"/>
          </a:bodyPr>
          <a:lstStyle/>
          <a:p>
            <a:r>
              <a:rPr lang="it-IT" sz="3200" dirty="0">
                <a:solidFill>
                  <a:srgbClr val="FF0000"/>
                </a:solidFill>
              </a:rPr>
              <a:t>L’acqua, strumento di igiene</a:t>
            </a:r>
          </a:p>
        </p:txBody>
      </p:sp>
      <p:sp>
        <p:nvSpPr>
          <p:cNvPr id="5" name="Segnaposto contenuto 4"/>
          <p:cNvSpPr>
            <a:spLocks noGrp="1"/>
          </p:cNvSpPr>
          <p:nvPr>
            <p:ph idx="1"/>
          </p:nvPr>
        </p:nvSpPr>
        <p:spPr>
          <a:xfrm>
            <a:off x="179512" y="764704"/>
            <a:ext cx="3888432" cy="5509776"/>
          </a:xfrm>
          <a:ln>
            <a:solidFill>
              <a:srgbClr val="FF0000"/>
            </a:solidFill>
          </a:ln>
        </p:spPr>
        <p:txBody>
          <a:bodyPr>
            <a:noAutofit/>
          </a:bodyPr>
          <a:lstStyle/>
          <a:p>
            <a:r>
              <a:rPr lang="it-IT" sz="1600" dirty="0"/>
              <a:t>L’acqua, oltre ad essere una fonte di vita, è </a:t>
            </a:r>
            <a:r>
              <a:rPr lang="it-IT" sz="1600" dirty="0">
                <a:solidFill>
                  <a:srgbClr val="FF0000"/>
                </a:solidFill>
              </a:rPr>
              <a:t>indispensabile per l’igiene personale</a:t>
            </a:r>
            <a:r>
              <a:rPr lang="it-IT" sz="1600" dirty="0"/>
              <a:t>.</a:t>
            </a:r>
          </a:p>
          <a:p>
            <a:r>
              <a:rPr lang="it-IT" sz="1600" dirty="0"/>
              <a:t>In particolare le mani, che toccano ogni cosa, sono un  ricettacolo di germi. A volte si tratta di microorganismi innocui, spesso invece sono </a:t>
            </a:r>
            <a:r>
              <a:rPr lang="it-IT" sz="1600" dirty="0">
                <a:solidFill>
                  <a:srgbClr val="FF0000"/>
                </a:solidFill>
              </a:rPr>
              <a:t>virus e batteri </a:t>
            </a:r>
            <a:r>
              <a:rPr lang="it-IT" sz="1600" dirty="0"/>
              <a:t>che , BIRBANTELLI QUALI SONO, non aspettano altro di spostarsi da un individuo all’altro e moltiplicarsi causando malattie, dalle più frequenti come l'influenza e il raffreddore, a quelle più  serie come il Covid 19.</a:t>
            </a:r>
          </a:p>
          <a:p>
            <a:r>
              <a:rPr lang="it-IT" sz="1600" dirty="0"/>
              <a:t>Per questo </a:t>
            </a:r>
            <a:r>
              <a:rPr lang="it-IT" sz="1600" dirty="0">
                <a:solidFill>
                  <a:srgbClr val="FF0000"/>
                </a:solidFill>
              </a:rPr>
              <a:t>E’ IMPORTANTE IMPARARE A LAVARSI LE MANI FIN DA PICCOLI.</a:t>
            </a:r>
          </a:p>
          <a:p>
            <a:r>
              <a:rPr lang="it-IT" sz="1600" dirty="0"/>
              <a:t>Dal 2005, ogni anno, l'Organizzazione mondiale della sanità promuove, per il 5 maggio, la </a:t>
            </a:r>
            <a:r>
              <a:rPr lang="it-IT" sz="1600" b="1" dirty="0"/>
              <a:t>Giornata mondiale per il lavaggio delle mani</a:t>
            </a:r>
            <a:r>
              <a:rPr lang="it-IT" sz="1600" dirty="0"/>
              <a:t> per ricordare l'importanza di questo gesto semplice, ma essenziale, nella prevenzione delle infezioni. </a:t>
            </a:r>
            <a:endParaRPr lang="it-IT" sz="1600" dirty="0">
              <a:solidFill>
                <a:srgbClr val="FF0000"/>
              </a:solidFill>
            </a:endParaRPr>
          </a:p>
        </p:txBody>
      </p:sp>
      <p:pic>
        <p:nvPicPr>
          <p:cNvPr id="4" name="Immagine 3" descr="A Capistrello installati dispenser di disinfettante per l'igiene ..."/>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421451"/>
            <a:ext cx="1997710" cy="3051175"/>
          </a:xfrm>
          <a:prstGeom prst="rect">
            <a:avLst/>
          </a:prstGeom>
          <a:noFill/>
          <a:ln>
            <a:noFill/>
          </a:ln>
        </p:spPr>
      </p:pic>
      <p:sp>
        <p:nvSpPr>
          <p:cNvPr id="3" name="CasellaDiTesto 2"/>
          <p:cNvSpPr txBox="1"/>
          <p:nvPr/>
        </p:nvSpPr>
        <p:spPr>
          <a:xfrm>
            <a:off x="4665097" y="764703"/>
            <a:ext cx="3816424" cy="646331"/>
          </a:xfrm>
          <a:prstGeom prst="rect">
            <a:avLst/>
          </a:prstGeom>
          <a:noFill/>
          <a:ln>
            <a:solidFill>
              <a:srgbClr val="FF0000"/>
            </a:solidFill>
          </a:ln>
        </p:spPr>
        <p:txBody>
          <a:bodyPr wrap="square" rtlCol="0">
            <a:spAutoFit/>
          </a:bodyPr>
          <a:lstStyle/>
          <a:p>
            <a:r>
              <a:rPr lang="it-IT" dirty="0"/>
              <a:t>Messaggio dell’OMS del 5 maggio 2020: </a:t>
            </a:r>
            <a:r>
              <a:rPr lang="it-IT" dirty="0">
                <a:solidFill>
                  <a:srgbClr val="FF0000"/>
                </a:solidFill>
              </a:rPr>
              <a:t>SALVA VITE: Pulisci le Tue Mani</a:t>
            </a:r>
          </a:p>
        </p:txBody>
      </p:sp>
      <p:pic>
        <p:nvPicPr>
          <p:cNvPr id="2050" name="Picture 2" descr="C:\Users\Notebook\Desktop\Immag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686" y="1513815"/>
            <a:ext cx="2638226" cy="2866446"/>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descr="Covid-19. Guanti? Meglio lavare spesso le mani. Ecco come - Égalité"/>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0731" y="4581128"/>
            <a:ext cx="2232578" cy="1910314"/>
          </a:xfrm>
          <a:prstGeom prst="rect">
            <a:avLst/>
          </a:prstGeom>
          <a:noFill/>
          <a:ln>
            <a:noFill/>
          </a:ln>
        </p:spPr>
      </p:pic>
      <p:sp>
        <p:nvSpPr>
          <p:cNvPr id="6" name="CasellaDiTesto 5"/>
          <p:cNvSpPr txBox="1"/>
          <p:nvPr/>
        </p:nvSpPr>
        <p:spPr>
          <a:xfrm>
            <a:off x="6876256" y="4797152"/>
            <a:ext cx="1872208" cy="1477328"/>
          </a:xfrm>
          <a:prstGeom prst="rect">
            <a:avLst/>
          </a:prstGeom>
          <a:noFill/>
          <a:ln>
            <a:solidFill>
              <a:srgbClr val="FF0000"/>
            </a:solidFill>
          </a:ln>
        </p:spPr>
        <p:txBody>
          <a:bodyPr wrap="square" rtlCol="0">
            <a:spAutoFit/>
          </a:bodyPr>
          <a:lstStyle/>
          <a:p>
            <a:r>
              <a:rPr lang="it-IT" dirty="0"/>
              <a:t>RICORDA: se non hai a disposizione acqua e sapone usa una </a:t>
            </a:r>
            <a:r>
              <a:rPr lang="it-IT" dirty="0">
                <a:solidFill>
                  <a:srgbClr val="FF0000"/>
                </a:solidFill>
              </a:rPr>
              <a:t>soluzione a base di alcool</a:t>
            </a:r>
          </a:p>
        </p:txBody>
      </p:sp>
    </p:spTree>
    <p:extLst>
      <p:ext uri="{BB962C8B-B14F-4D97-AF65-F5344CB8AC3E}">
        <p14:creationId xmlns:p14="http://schemas.microsoft.com/office/powerpoint/2010/main" val="1910517634"/>
      </p:ext>
    </p:extLst>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274638"/>
            <a:ext cx="8229600" cy="634082"/>
          </a:xfrm>
        </p:spPr>
        <p:txBody>
          <a:bodyPr>
            <a:normAutofit/>
          </a:bodyPr>
          <a:lstStyle/>
          <a:p>
            <a:r>
              <a:rPr lang="it-IT" sz="2400" dirty="0">
                <a:solidFill>
                  <a:srgbClr val="FF0000"/>
                </a:solidFill>
              </a:rPr>
              <a:t>COME LAVARSI LE MANI </a:t>
            </a:r>
            <a:r>
              <a:rPr lang="it-IT" sz="2400" dirty="0"/>
              <a:t>al tempo di una canzone</a:t>
            </a:r>
          </a:p>
        </p:txBody>
      </p:sp>
      <p:sp>
        <p:nvSpPr>
          <p:cNvPr id="5" name="Segnaposto contenuto 4"/>
          <p:cNvSpPr>
            <a:spLocks noGrp="1"/>
          </p:cNvSpPr>
          <p:nvPr>
            <p:ph sz="half" idx="1"/>
          </p:nvPr>
        </p:nvSpPr>
        <p:spPr>
          <a:xfrm>
            <a:off x="457200" y="980728"/>
            <a:ext cx="4038600" cy="5145435"/>
          </a:xfrm>
          <a:ln>
            <a:solidFill>
              <a:schemeClr val="tx2">
                <a:lumMod val="60000"/>
                <a:lumOff val="40000"/>
              </a:schemeClr>
            </a:solidFill>
          </a:ln>
        </p:spPr>
        <p:txBody>
          <a:bodyPr>
            <a:normAutofit fontScale="92500" lnSpcReduction="10000"/>
          </a:bodyPr>
          <a:lstStyle/>
          <a:p>
            <a:r>
              <a:rPr lang="it-IT" sz="2000" dirty="0"/>
              <a:t>L’OMS raccomanda che il lavaggio delle mani con acqua e sapone liquido duri almeno </a:t>
            </a:r>
            <a:r>
              <a:rPr lang="it-IT" sz="2000" dirty="0">
                <a:solidFill>
                  <a:srgbClr val="FF0000"/>
                </a:solidFill>
              </a:rPr>
              <a:t>40- 60 secondi: </a:t>
            </a:r>
            <a:r>
              <a:rPr lang="it-IT" sz="2000" dirty="0"/>
              <a:t>il tempo di ripetere </a:t>
            </a:r>
            <a:r>
              <a:rPr lang="it-IT" sz="2000" b="1" dirty="0"/>
              <a:t>due volte </a:t>
            </a:r>
            <a:r>
              <a:rPr lang="it-IT" sz="2000" dirty="0"/>
              <a:t>la canzone «</a:t>
            </a:r>
            <a:r>
              <a:rPr lang="it-IT" sz="2000" b="1" dirty="0"/>
              <a:t>Fra Martino Campanaro</a:t>
            </a:r>
            <a:r>
              <a:rPr lang="it-IT" sz="2000" dirty="0"/>
              <a:t>» oppure, a tua scelta, «</a:t>
            </a:r>
            <a:r>
              <a:rPr lang="it-IT" sz="2000" b="1" dirty="0"/>
              <a:t>Tanti auguri a te</a:t>
            </a:r>
            <a:r>
              <a:rPr lang="it-IT" sz="2000" dirty="0"/>
              <a:t>!»</a:t>
            </a:r>
          </a:p>
          <a:p>
            <a:r>
              <a:rPr lang="it-IT" sz="2000" dirty="0"/>
              <a:t>Segui la procedura indicata a fianco per lavarle bene!</a:t>
            </a:r>
          </a:p>
          <a:p>
            <a:r>
              <a:rPr lang="it-IT" sz="2000" dirty="0">
                <a:hlinkClick r:id="rId2"/>
              </a:rPr>
              <a:t>https://www.youtube.com/watch?v=RSS5zUoO6mM</a:t>
            </a:r>
            <a:r>
              <a:rPr lang="it-IT" sz="2000" dirty="0"/>
              <a:t> (Fra Martino)</a:t>
            </a:r>
          </a:p>
          <a:p>
            <a:r>
              <a:rPr lang="it-IT" sz="2000" dirty="0"/>
              <a:t> </a:t>
            </a:r>
            <a:r>
              <a:rPr lang="it-IT" sz="2000" dirty="0">
                <a:hlinkClick r:id="rId3"/>
              </a:rPr>
              <a:t>https://www.youtube.com/watch?v=HbuRR9U-UeA </a:t>
            </a:r>
            <a:r>
              <a:rPr lang="it-IT" sz="2000" dirty="0"/>
              <a:t>(Happy </a:t>
            </a:r>
            <a:r>
              <a:rPr lang="it-IT" sz="2000" dirty="0" err="1"/>
              <a:t>Byrthday</a:t>
            </a:r>
            <a:r>
              <a:rPr lang="it-IT" sz="2000" dirty="0"/>
              <a:t>)</a:t>
            </a:r>
          </a:p>
          <a:p>
            <a:r>
              <a:rPr lang="it-IT" sz="2000" dirty="0"/>
              <a:t>E ora….</a:t>
            </a:r>
          </a:p>
          <a:p>
            <a:r>
              <a:rPr lang="it-IT" sz="2400" dirty="0">
                <a:solidFill>
                  <a:srgbClr val="FF0000"/>
                </a:solidFill>
              </a:rPr>
              <a:t>BUON DIVERTIMENTO CON IL LAVAGGIO DELLE MANI!</a:t>
            </a:r>
          </a:p>
        </p:txBody>
      </p:sp>
      <p:pic>
        <p:nvPicPr>
          <p:cNvPr id="3074" name="Picture 2" descr="C:\Users\Notebook\Desktop\Immagine.pn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806174"/>
            <a:ext cx="4038600" cy="5677452"/>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950854"/>
      </p:ext>
    </p:extLst>
  </p:cSld>
  <p:clrMapOvr>
    <a:masterClrMapping/>
  </p:clrMapOvr>
  <p:transition spd="slow">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57200" y="404664"/>
            <a:ext cx="8229600" cy="504056"/>
          </a:xfrm>
        </p:spPr>
        <p:txBody>
          <a:bodyPr>
            <a:noAutofit/>
          </a:bodyPr>
          <a:lstStyle/>
          <a:p>
            <a:r>
              <a:rPr lang="it-IT" sz="2400" dirty="0">
                <a:solidFill>
                  <a:srgbClr val="FF0000"/>
                </a:solidFill>
              </a:rPr>
              <a:t>Se non hai a disposizione acqua e sapone puoi frizionare le mani con la soluzione alcolica</a:t>
            </a:r>
            <a:br>
              <a:rPr lang="it-IT" sz="2400" dirty="0">
                <a:solidFill>
                  <a:srgbClr val="FF0000"/>
                </a:solidFill>
              </a:rPr>
            </a:br>
            <a:r>
              <a:rPr lang="it-IT" sz="2400" dirty="0">
                <a:solidFill>
                  <a:schemeClr val="accent1"/>
                </a:solidFill>
              </a:rPr>
              <a:t>Durata: 20-30 secondi</a:t>
            </a:r>
          </a:p>
        </p:txBody>
      </p:sp>
      <p:pic>
        <p:nvPicPr>
          <p:cNvPr id="1026" name="Picture 2" descr="C:\Users\Notebook\Desktop\Immagi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724" y="1268760"/>
            <a:ext cx="4968552" cy="52991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588059"/>
      </p:ext>
    </p:extLst>
  </p:cSld>
  <p:clrMapOvr>
    <a:masterClrMapping/>
  </p:clrMapOvr>
  <p:transition spd="slow">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57200" y="274638"/>
            <a:ext cx="8229600" cy="562074"/>
          </a:xfrm>
          <a:ln>
            <a:solidFill>
              <a:srgbClr val="FF0000"/>
            </a:solidFill>
          </a:ln>
        </p:spPr>
        <p:txBody>
          <a:bodyPr>
            <a:normAutofit/>
          </a:bodyPr>
          <a:lstStyle/>
          <a:p>
            <a:r>
              <a:rPr lang="it-IT" sz="2400" dirty="0">
                <a:solidFill>
                  <a:srgbClr val="FF0000"/>
                </a:solidFill>
              </a:rPr>
              <a:t>QUANDO LAVARSI  LE MANI</a:t>
            </a:r>
            <a:endParaRPr lang="it-IT" sz="2400" dirty="0"/>
          </a:p>
        </p:txBody>
      </p:sp>
      <p:sp>
        <p:nvSpPr>
          <p:cNvPr id="6" name="Segnaposto contenuto 5"/>
          <p:cNvSpPr>
            <a:spLocks noGrp="1"/>
          </p:cNvSpPr>
          <p:nvPr>
            <p:ph idx="1"/>
          </p:nvPr>
        </p:nvSpPr>
        <p:spPr>
          <a:xfrm>
            <a:off x="457200" y="980728"/>
            <a:ext cx="8229600" cy="5544616"/>
          </a:xfrm>
          <a:ln>
            <a:solidFill>
              <a:schemeClr val="tx2">
                <a:lumMod val="60000"/>
                <a:lumOff val="40000"/>
              </a:schemeClr>
            </a:solidFill>
          </a:ln>
        </p:spPr>
        <p:txBody>
          <a:bodyPr>
            <a:normAutofit fontScale="92500" lnSpcReduction="10000"/>
          </a:bodyPr>
          <a:lstStyle/>
          <a:p>
            <a:pPr marL="0" indent="0">
              <a:buNone/>
            </a:pPr>
            <a:r>
              <a:rPr lang="it-IT" sz="2200" b="1" dirty="0"/>
              <a:t>       È importante lavarsi le mani:</a:t>
            </a:r>
          </a:p>
          <a:p>
            <a:pPr marL="0" indent="0">
              <a:buNone/>
            </a:pPr>
            <a:endParaRPr lang="it-IT" sz="2200" b="1" dirty="0">
              <a:solidFill>
                <a:srgbClr val="FF0000"/>
              </a:solidFill>
            </a:endParaRPr>
          </a:p>
          <a:p>
            <a:r>
              <a:rPr lang="it-IT" sz="1900" dirty="0"/>
              <a:t>-</a:t>
            </a:r>
            <a:r>
              <a:rPr lang="it-IT" sz="1900" dirty="0">
                <a:solidFill>
                  <a:srgbClr val="FF0000"/>
                </a:solidFill>
              </a:rPr>
              <a:t>prima di mangiare </a:t>
            </a:r>
            <a:r>
              <a:rPr lang="it-IT" sz="1900" dirty="0"/>
              <a:t>perché i batteri che trasportiamo sulle mani potrebbero </a:t>
            </a:r>
          </a:p>
          <a:p>
            <a:pPr marL="0" indent="0">
              <a:buNone/>
            </a:pPr>
            <a:r>
              <a:rPr lang="it-IT" sz="1900" dirty="0"/>
              <a:t>        passare al cibo ed essere ingeriti;</a:t>
            </a:r>
          </a:p>
          <a:p>
            <a:r>
              <a:rPr lang="it-IT" sz="1900" dirty="0"/>
              <a:t>-</a:t>
            </a:r>
            <a:r>
              <a:rPr lang="it-IT" sz="1900" dirty="0">
                <a:solidFill>
                  <a:srgbClr val="FF0000"/>
                </a:solidFill>
              </a:rPr>
              <a:t>dopo aver usato i servizi igienici</a:t>
            </a:r>
            <a:r>
              <a:rPr lang="it-IT" sz="1900" dirty="0"/>
              <a:t>;</a:t>
            </a:r>
          </a:p>
          <a:p>
            <a:r>
              <a:rPr lang="it-IT" sz="1900" dirty="0"/>
              <a:t>-</a:t>
            </a:r>
            <a:r>
              <a:rPr lang="it-IT" sz="1900" dirty="0">
                <a:solidFill>
                  <a:srgbClr val="FF0000"/>
                </a:solidFill>
              </a:rPr>
              <a:t>dopo essere stati in contatto con </a:t>
            </a:r>
            <a:r>
              <a:rPr lang="it-IT" sz="1900" b="1" dirty="0">
                <a:solidFill>
                  <a:srgbClr val="FF0000"/>
                </a:solidFill>
              </a:rPr>
              <a:t>animali</a:t>
            </a:r>
            <a:r>
              <a:rPr lang="it-IT" sz="1900" b="1" dirty="0"/>
              <a:t> </a:t>
            </a:r>
            <a:r>
              <a:rPr lang="it-IT" sz="1900" dirty="0"/>
              <a:t>(anche domestici, anche se siamo certi che siano “puliti”).</a:t>
            </a:r>
          </a:p>
          <a:p>
            <a:r>
              <a:rPr lang="it-IT" sz="1900" dirty="0"/>
              <a:t>-</a:t>
            </a:r>
            <a:r>
              <a:rPr lang="it-IT" sz="1900" dirty="0">
                <a:solidFill>
                  <a:srgbClr val="FF0000"/>
                </a:solidFill>
              </a:rPr>
              <a:t>dopo aver frequentato luoghi pubblici </a:t>
            </a:r>
            <a:r>
              <a:rPr lang="it-IT" sz="1900" dirty="0"/>
              <a:t>(negozio, ambulatorio, stazione, palestra,  scuola, cinema, bus,  etc.) e, in generale, appena si rientra in casa;</a:t>
            </a:r>
          </a:p>
          <a:p>
            <a:r>
              <a:rPr lang="it-IT" sz="1900" dirty="0"/>
              <a:t>-</a:t>
            </a:r>
            <a:r>
              <a:rPr lang="it-IT" sz="1900" dirty="0">
                <a:solidFill>
                  <a:srgbClr val="FF0000"/>
                </a:solidFill>
              </a:rPr>
              <a:t>dopo aver utilizzato soldi </a:t>
            </a:r>
            <a:r>
              <a:rPr lang="it-IT" sz="1900" dirty="0"/>
              <a:t>;</a:t>
            </a:r>
          </a:p>
          <a:p>
            <a:r>
              <a:rPr lang="it-IT" sz="1900" dirty="0"/>
              <a:t>-</a:t>
            </a:r>
            <a:r>
              <a:rPr lang="it-IT" sz="1900" dirty="0">
                <a:solidFill>
                  <a:srgbClr val="FF0000"/>
                </a:solidFill>
              </a:rPr>
              <a:t>dopo aver starnutito e dopo essersi  soffiati il naso (</a:t>
            </a:r>
            <a:r>
              <a:rPr lang="it-IT" sz="1900" dirty="0"/>
              <a:t>con i fazzoletti mono-uso) che vanno smaltiti nei rifiuti;</a:t>
            </a:r>
          </a:p>
          <a:p>
            <a:r>
              <a:rPr lang="it-IT" sz="1900" dirty="0"/>
              <a:t>È buona abitudine, inoltre, </a:t>
            </a:r>
            <a:r>
              <a:rPr lang="it-IT" sz="1900" dirty="0">
                <a:solidFill>
                  <a:srgbClr val="FF0000"/>
                </a:solidFill>
              </a:rPr>
              <a:t>tossire/starnutire nella piega del gomito</a:t>
            </a:r>
            <a:r>
              <a:rPr lang="it-IT" sz="1900" dirty="0"/>
              <a:t>, per evitare di contaminare le mani con cui successivamente si possono trasmettere i propri microrganismi (toccando ad esempio il cellulare, la maniglia di una porta, etc.). </a:t>
            </a:r>
          </a:p>
          <a:p>
            <a:endParaRPr lang="it-IT" sz="1900" dirty="0"/>
          </a:p>
          <a:p>
            <a:r>
              <a:rPr lang="it-IT" sz="2200" b="1" dirty="0"/>
              <a:t>Lavarsi le mani significa  anche </a:t>
            </a:r>
            <a:r>
              <a:rPr lang="it-IT" sz="2200" b="1" dirty="0">
                <a:solidFill>
                  <a:srgbClr val="FF0000"/>
                </a:solidFill>
              </a:rPr>
              <a:t>aver cura del prossimo</a:t>
            </a:r>
            <a:r>
              <a:rPr lang="it-IT" sz="2200" b="1" dirty="0"/>
              <a:t>: i microrganismi presenti nel nostro corpo si depositano sulle mani ed è possibile trasmetterli toccando superfici e persone.</a:t>
            </a:r>
          </a:p>
        </p:txBody>
      </p:sp>
    </p:spTree>
    <p:extLst>
      <p:ext uri="{BB962C8B-B14F-4D97-AF65-F5344CB8AC3E}">
        <p14:creationId xmlns:p14="http://schemas.microsoft.com/office/powerpoint/2010/main" val="2468697189"/>
      </p:ext>
    </p:extLst>
  </p:cSld>
  <p:clrMapOvr>
    <a:masterClrMapping/>
  </p:clrMapOvr>
  <p:transition spd="slow">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2051720" y="404664"/>
            <a:ext cx="5040560" cy="936104"/>
          </a:xfrm>
          <a:ln>
            <a:solidFill>
              <a:srgbClr val="FF0000"/>
            </a:solidFill>
          </a:ln>
        </p:spPr>
        <p:txBody>
          <a:bodyPr>
            <a:normAutofit fontScale="90000"/>
          </a:bodyPr>
          <a:lstStyle/>
          <a:p>
            <a:r>
              <a:rPr lang="it-IT" dirty="0">
                <a:solidFill>
                  <a:srgbClr val="FF0000"/>
                </a:solidFill>
              </a:rPr>
              <a:t>L’acqua è tutta uguale?</a:t>
            </a:r>
          </a:p>
        </p:txBody>
      </p:sp>
      <p:sp>
        <p:nvSpPr>
          <p:cNvPr id="6" name="Segnaposto contenuto 5"/>
          <p:cNvSpPr>
            <a:spLocks noGrp="1"/>
          </p:cNvSpPr>
          <p:nvPr>
            <p:ph idx="1"/>
          </p:nvPr>
        </p:nvSpPr>
        <p:spPr>
          <a:xfrm>
            <a:off x="539552" y="1600200"/>
            <a:ext cx="8147248" cy="4525963"/>
          </a:xfrm>
          <a:ln>
            <a:solidFill>
              <a:schemeClr val="tx2">
                <a:lumMod val="60000"/>
                <a:lumOff val="40000"/>
              </a:schemeClr>
            </a:solidFill>
          </a:ln>
        </p:spPr>
        <p:txBody>
          <a:bodyPr>
            <a:normAutofit fontScale="25000" lnSpcReduction="20000"/>
          </a:bodyPr>
          <a:lstStyle/>
          <a:p>
            <a:pPr marL="0" indent="0">
              <a:buNone/>
            </a:pPr>
            <a:r>
              <a:rPr lang="it-IT" sz="9600" dirty="0">
                <a:solidFill>
                  <a:srgbClr val="FF0000"/>
                </a:solidFill>
              </a:rPr>
              <a:t>         L’acqua a seconda dell’origine si può distinguere in:</a:t>
            </a:r>
          </a:p>
          <a:p>
            <a:pPr marL="0" indent="0">
              <a:buNone/>
            </a:pPr>
            <a:r>
              <a:rPr lang="it-IT" sz="8000" dirty="0">
                <a:solidFill>
                  <a:srgbClr val="FF0000"/>
                </a:solidFill>
              </a:rPr>
              <a:t> </a:t>
            </a:r>
          </a:p>
          <a:p>
            <a:pPr marL="0" indent="0">
              <a:buNone/>
            </a:pPr>
            <a:r>
              <a:rPr lang="it-IT" sz="8000" b="1" dirty="0"/>
              <a:t>        - SALATA : </a:t>
            </a:r>
            <a:r>
              <a:rPr lang="it-IT" sz="8000" dirty="0"/>
              <a:t>mari, oceani.</a:t>
            </a:r>
          </a:p>
          <a:p>
            <a:pPr marL="0" indent="0">
              <a:buNone/>
            </a:pPr>
            <a:r>
              <a:rPr lang="it-IT" sz="8000" dirty="0"/>
              <a:t> </a:t>
            </a:r>
          </a:p>
          <a:p>
            <a:pPr marL="0" indent="0">
              <a:buNone/>
            </a:pPr>
            <a:r>
              <a:rPr lang="it-IT" sz="8000" dirty="0"/>
              <a:t>       </a:t>
            </a:r>
            <a:r>
              <a:rPr lang="it-IT" sz="8000" b="1" dirty="0"/>
              <a:t> - DOLCE : </a:t>
            </a:r>
            <a:r>
              <a:rPr lang="it-IT" sz="8000" dirty="0">
                <a:solidFill>
                  <a:srgbClr val="FF0000"/>
                </a:solidFill>
              </a:rPr>
              <a:t>laghi, fiumi</a:t>
            </a:r>
            <a:r>
              <a:rPr lang="it-IT" sz="8000" dirty="0"/>
              <a:t>; è definita dolce, ma contiene una piccola</a:t>
            </a:r>
          </a:p>
          <a:p>
            <a:pPr marL="0" indent="0">
              <a:buNone/>
            </a:pPr>
            <a:r>
              <a:rPr lang="it-IT" sz="8000" dirty="0"/>
              <a:t>                           quantità  di sale; è</a:t>
            </a:r>
            <a:r>
              <a:rPr lang="it-IT" sz="8000" b="1" dirty="0"/>
              <a:t> </a:t>
            </a:r>
            <a:r>
              <a:rPr lang="it-IT" sz="8000" dirty="0"/>
              <a:t>inquinata da batteri e per essere usata </a:t>
            </a:r>
          </a:p>
          <a:p>
            <a:pPr marL="0" indent="0">
              <a:buNone/>
            </a:pPr>
            <a:r>
              <a:rPr lang="it-IT" sz="8000" dirty="0"/>
              <a:t>                           deve prima essere  depurata.</a:t>
            </a:r>
          </a:p>
          <a:p>
            <a:pPr marL="0" indent="0">
              <a:buNone/>
            </a:pPr>
            <a:r>
              <a:rPr lang="it-IT" sz="8000" dirty="0"/>
              <a:t> </a:t>
            </a:r>
          </a:p>
          <a:p>
            <a:pPr marL="0" indent="0">
              <a:buNone/>
            </a:pPr>
            <a:r>
              <a:rPr lang="it-IT" sz="8000" b="1" dirty="0"/>
              <a:t>        -PROFONDA :</a:t>
            </a:r>
            <a:r>
              <a:rPr lang="it-IT" sz="8000" dirty="0"/>
              <a:t> proviene dal </a:t>
            </a:r>
            <a:r>
              <a:rPr lang="it-IT" sz="8000" dirty="0">
                <a:solidFill>
                  <a:srgbClr val="FF0000"/>
                </a:solidFill>
              </a:rPr>
              <a:t>sottosuolo</a:t>
            </a:r>
            <a:r>
              <a:rPr lang="it-IT" sz="8000" dirty="0"/>
              <a:t>, è pura e per  questo viene usata </a:t>
            </a:r>
          </a:p>
          <a:p>
            <a:pPr marL="0" indent="0">
              <a:buNone/>
            </a:pPr>
            <a:r>
              <a:rPr lang="it-IT" sz="8000" dirty="0"/>
              <a:t>                                    nelle nostre case dopo essere stata resa </a:t>
            </a:r>
            <a:r>
              <a:rPr lang="it-IT" sz="8000" dirty="0">
                <a:solidFill>
                  <a:srgbClr val="FF0000"/>
                </a:solidFill>
              </a:rPr>
              <a:t>potabile.</a:t>
            </a:r>
          </a:p>
          <a:p>
            <a:pPr marL="0" indent="0">
              <a:buNone/>
            </a:pPr>
            <a:r>
              <a:rPr lang="it-IT" sz="8000" b="1" dirty="0"/>
              <a:t> </a:t>
            </a:r>
            <a:endParaRPr lang="it-IT" sz="8000" dirty="0"/>
          </a:p>
          <a:p>
            <a:pPr marL="0" indent="0">
              <a:buNone/>
            </a:pPr>
            <a:r>
              <a:rPr lang="it-IT" sz="8000" b="1" dirty="0"/>
              <a:t>        - METEORICA : </a:t>
            </a:r>
            <a:r>
              <a:rPr lang="it-IT" sz="8000" dirty="0">
                <a:solidFill>
                  <a:srgbClr val="FF0000"/>
                </a:solidFill>
              </a:rPr>
              <a:t>pioggia, neve, grandine;</a:t>
            </a:r>
            <a:r>
              <a:rPr lang="it-IT" sz="8000" dirty="0"/>
              <a:t> pur essendo all’origine pura, si </a:t>
            </a:r>
          </a:p>
          <a:p>
            <a:pPr marL="0" indent="0">
              <a:buNone/>
            </a:pPr>
            <a:r>
              <a:rPr lang="it-IT" sz="8000" dirty="0"/>
              <a:t>                                       inquina passando nell’atmosfera, quindi viene</a:t>
            </a:r>
            <a:r>
              <a:rPr lang="it-IT" sz="8000" b="1" dirty="0"/>
              <a:t> </a:t>
            </a:r>
            <a:r>
              <a:rPr lang="it-IT" sz="8000" dirty="0"/>
              <a:t>usata</a:t>
            </a:r>
          </a:p>
          <a:p>
            <a:pPr marL="0" indent="0">
              <a:buNone/>
            </a:pPr>
            <a:r>
              <a:rPr lang="it-IT" sz="8000" dirty="0"/>
              <a:t>                                       nell’irrigazione dei campi e per scopi industriali.</a:t>
            </a:r>
          </a:p>
          <a:p>
            <a:pPr marL="0" indent="0">
              <a:buNone/>
            </a:pPr>
            <a:r>
              <a:rPr lang="it-IT" sz="8000" dirty="0"/>
              <a:t> </a:t>
            </a:r>
          </a:p>
          <a:p>
            <a:pPr marL="0" indent="0">
              <a:buNone/>
            </a:pPr>
            <a:r>
              <a:rPr lang="it-IT" sz="9600" b="1" dirty="0"/>
              <a:t>             </a:t>
            </a:r>
            <a:endParaRPr lang="it-IT" sz="9600" dirty="0"/>
          </a:p>
          <a:p>
            <a:pPr marL="0" indent="0">
              <a:buNone/>
            </a:pPr>
            <a:r>
              <a:rPr lang="it-IT" dirty="0"/>
              <a:t> </a:t>
            </a:r>
          </a:p>
          <a:p>
            <a:endParaRPr lang="it-IT" dirty="0"/>
          </a:p>
        </p:txBody>
      </p:sp>
    </p:spTree>
    <p:extLst>
      <p:ext uri="{BB962C8B-B14F-4D97-AF65-F5344CB8AC3E}">
        <p14:creationId xmlns:p14="http://schemas.microsoft.com/office/powerpoint/2010/main" val="653349096"/>
      </p:ext>
    </p:extLst>
  </p:cSld>
  <p:clrMapOvr>
    <a:masterClrMapping/>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764704"/>
            <a:ext cx="8229600" cy="1800200"/>
          </a:xfrm>
          <a:ln>
            <a:solidFill>
              <a:srgbClr val="FF0000"/>
            </a:solidFill>
          </a:ln>
        </p:spPr>
        <p:txBody>
          <a:bodyPr>
            <a:noAutofit/>
          </a:bodyPr>
          <a:lstStyle/>
          <a:p>
            <a:br>
              <a:rPr lang="it-IT" sz="2400" dirty="0"/>
            </a:br>
            <a:br>
              <a:rPr lang="it-IT" sz="2400" dirty="0"/>
            </a:br>
            <a:r>
              <a:rPr lang="it-IT" sz="2400" dirty="0"/>
              <a:t>Lo scarso anno, nell’ambito del progetto di scienze,  avevamo letto</a:t>
            </a:r>
            <a:r>
              <a:rPr lang="it-IT" sz="2800" dirty="0"/>
              <a:t> </a:t>
            </a:r>
            <a:r>
              <a:rPr lang="it-IT" sz="2800" dirty="0">
                <a:solidFill>
                  <a:srgbClr val="FF0000"/>
                </a:solidFill>
              </a:rPr>
              <a:t>«L’acqua e il mistero di </a:t>
            </a:r>
            <a:r>
              <a:rPr lang="it-IT" sz="2800" dirty="0" err="1">
                <a:solidFill>
                  <a:srgbClr val="FF0000"/>
                </a:solidFill>
              </a:rPr>
              <a:t>Maripura</a:t>
            </a:r>
            <a:r>
              <a:rPr lang="it-IT" sz="2800" dirty="0">
                <a:solidFill>
                  <a:srgbClr val="FF0000"/>
                </a:solidFill>
              </a:rPr>
              <a:t>»</a:t>
            </a:r>
            <a:r>
              <a:rPr lang="it-IT" sz="2800" dirty="0"/>
              <a:t>, </a:t>
            </a:r>
            <a:r>
              <a:rPr lang="it-IT" sz="2400" dirty="0"/>
              <a:t>una fiaba poetica e misteriosa che racconta il valore dell’acqua come bene prezioso.</a:t>
            </a:r>
            <a:br>
              <a:rPr lang="it-IT" sz="2400" dirty="0"/>
            </a:br>
            <a:br>
              <a:rPr lang="it-IT" sz="2800" dirty="0"/>
            </a:br>
            <a:endParaRPr lang="it-IT" sz="2800" dirty="0"/>
          </a:p>
        </p:txBody>
      </p:sp>
      <p:sp>
        <p:nvSpPr>
          <p:cNvPr id="3" name="Segnaposto contenuto 2"/>
          <p:cNvSpPr>
            <a:spLocks noGrp="1"/>
          </p:cNvSpPr>
          <p:nvPr>
            <p:ph idx="1"/>
          </p:nvPr>
        </p:nvSpPr>
        <p:spPr>
          <a:xfrm>
            <a:off x="467544" y="2924944"/>
            <a:ext cx="8229600" cy="2376264"/>
          </a:xfrm>
          <a:ln>
            <a:solidFill>
              <a:schemeClr val="accent1"/>
            </a:solidFill>
          </a:ln>
        </p:spPr>
        <p:txBody>
          <a:bodyPr>
            <a:normAutofit/>
          </a:bodyPr>
          <a:lstStyle/>
          <a:p>
            <a:r>
              <a:rPr lang="it-IT" sz="2400" dirty="0"/>
              <a:t>Avevamo ricopiato con il computer i momenti principali di questa interessante e istruttiva fiaba e li avevamo rappresentati con il disegno.</a:t>
            </a:r>
          </a:p>
          <a:p>
            <a:endParaRPr lang="it-IT" sz="2400" dirty="0"/>
          </a:p>
          <a:p>
            <a:r>
              <a:rPr lang="it-IT" sz="2800" dirty="0">
                <a:solidFill>
                  <a:srgbClr val="FF0000"/>
                </a:solidFill>
              </a:rPr>
              <a:t>Ecco il risultato del nostro lavoro dello scorso anno:</a:t>
            </a:r>
          </a:p>
        </p:txBody>
      </p:sp>
    </p:spTree>
    <p:extLst>
      <p:ext uri="{BB962C8B-B14F-4D97-AF65-F5344CB8AC3E}">
        <p14:creationId xmlns:p14="http://schemas.microsoft.com/office/powerpoint/2010/main" val="3154118990"/>
      </p:ext>
    </p:extLst>
  </p:cSld>
  <p:clrMapOvr>
    <a:masterClrMapping/>
  </p:clrMapOvr>
  <p:transition spd="slow">
    <p:dissolv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Notebook\Desktop\Immagine.png"/>
          <p:cNvPicPr>
            <a:picLocks noChangeAspect="1" noChangeArrowheads="1"/>
          </p:cNvPicPr>
          <p:nvPr/>
        </p:nvPicPr>
        <p:blipFill rotWithShape="1">
          <a:blip r:embed="rId2">
            <a:extLst>
              <a:ext uri="{28A0092B-C50C-407E-A947-70E740481C1C}">
                <a14:useLocalDpi xmlns:a14="http://schemas.microsoft.com/office/drawing/2010/main" val="0"/>
              </a:ext>
            </a:extLst>
          </a:blip>
          <a:srcRect r="1" b="3993"/>
          <a:stretch/>
        </p:blipFill>
        <p:spPr bwMode="auto">
          <a:xfrm>
            <a:off x="230831" y="261437"/>
            <a:ext cx="8682337" cy="633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428372"/>
      </p:ext>
    </p:extLst>
  </p:cSld>
  <p:clrMapOvr>
    <a:masterClrMapping/>
  </p:clrMapOvr>
  <p:transition spd="slow">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idx="4294967295"/>
          </p:nvPr>
        </p:nvSpPr>
        <p:spPr>
          <a:xfrm>
            <a:off x="179512" y="188640"/>
            <a:ext cx="8496944" cy="1511573"/>
          </a:xfrm>
        </p:spPr>
        <p:txBody>
          <a:bodyPr>
            <a:noAutofit/>
          </a:bodyPr>
          <a:lstStyle/>
          <a:p>
            <a:r>
              <a:rPr lang="it-IT" sz="2000" dirty="0">
                <a:solidFill>
                  <a:srgbClr val="FF0000"/>
                </a:solidFill>
              </a:rPr>
              <a:t>L’IMPORTANZA DELL’ACQUA DOLCE</a:t>
            </a:r>
            <a:br>
              <a:rPr lang="it-IT" sz="2000" dirty="0">
                <a:solidFill>
                  <a:srgbClr val="FF0000"/>
                </a:solidFill>
              </a:rPr>
            </a:br>
            <a:r>
              <a:rPr lang="it-IT" sz="2000" dirty="0"/>
              <a:t>L’acqua dolce è indispensabile alla vita sulla terraferma, ma la maggior parte di acqua che ricopre  il nostro pianeta è salata (mari). Soltanto  il 2,5 per cento è dolce: è costituita da laghi e fiumi  oppure è imprigionata nelle calotte glaciali e nel sottosuolo.</a:t>
            </a:r>
            <a:endParaRPr lang="it-IT" sz="2000" dirty="0">
              <a:solidFill>
                <a:srgbClr val="FF0000"/>
              </a:solidFill>
            </a:endParaRPr>
          </a:p>
        </p:txBody>
      </p:sp>
      <p:pic>
        <p:nvPicPr>
          <p:cNvPr id="3074" name="Picture 2" descr="http://static.fidelityhouse.eu/fidelitynews/wp-content/uploads/2014/05/scioglimento-ghiacci-640x352.jpg"/>
          <p:cNvPicPr>
            <a:picLocks noChangeAspect="1" noChangeArrowheads="1"/>
          </p:cNvPicPr>
          <p:nvPr/>
        </p:nvPicPr>
        <p:blipFill>
          <a:blip r:embed="rId2" cstate="print"/>
          <a:srcRect/>
          <a:stretch>
            <a:fillRect/>
          </a:stretch>
        </p:blipFill>
        <p:spPr bwMode="auto">
          <a:xfrm>
            <a:off x="0" y="4077072"/>
            <a:ext cx="4067944" cy="2535686"/>
          </a:xfrm>
          <a:prstGeom prst="rect">
            <a:avLst/>
          </a:prstGeom>
          <a:noFill/>
        </p:spPr>
      </p:pic>
      <p:pic>
        <p:nvPicPr>
          <p:cNvPr id="9" name="Picture 2" descr="http://www.ilfiumepo.net/img/falda_big.jpg"/>
          <p:cNvPicPr>
            <a:picLocks noChangeAspect="1" noChangeArrowheads="1"/>
          </p:cNvPicPr>
          <p:nvPr/>
        </p:nvPicPr>
        <p:blipFill>
          <a:blip r:embed="rId3" cstate="print"/>
          <a:srcRect/>
          <a:stretch>
            <a:fillRect/>
          </a:stretch>
        </p:blipFill>
        <p:spPr bwMode="auto">
          <a:xfrm>
            <a:off x="4139952" y="4077072"/>
            <a:ext cx="4752528" cy="2541824"/>
          </a:xfrm>
          <a:prstGeom prst="rect">
            <a:avLst/>
          </a:prstGeom>
          <a:noFill/>
        </p:spPr>
      </p:pic>
      <p:pic>
        <p:nvPicPr>
          <p:cNvPr id="12" name="Segnaposto contenuto 8" descr="http://magazine.linxedizioni.it/files/2013/01/fiume.jpg"/>
          <p:cNvPicPr>
            <a:picLocks/>
          </p:cNvPicPr>
          <p:nvPr/>
        </p:nvPicPr>
        <p:blipFill>
          <a:blip r:embed="rId4" cstate="print"/>
          <a:srcRect/>
          <a:stretch>
            <a:fillRect/>
          </a:stretch>
        </p:blipFill>
        <p:spPr bwMode="auto">
          <a:xfrm>
            <a:off x="3059832" y="1628800"/>
            <a:ext cx="2808312" cy="2160240"/>
          </a:xfrm>
          <a:prstGeom prst="rect">
            <a:avLst/>
          </a:prstGeom>
          <a:noFill/>
          <a:ln w="9525">
            <a:noFill/>
            <a:miter lim="800000"/>
            <a:headEnd/>
            <a:tailEnd/>
          </a:ln>
        </p:spPr>
      </p:pic>
      <p:pic>
        <p:nvPicPr>
          <p:cNvPr id="13" name="Immagine 12" descr="http://www.ecoo.it/img/emissioni-metano-fiumi-laghi.jpg"/>
          <p:cNvPicPr/>
          <p:nvPr/>
        </p:nvPicPr>
        <p:blipFill>
          <a:blip r:embed="rId5" cstate="print"/>
          <a:srcRect/>
          <a:stretch>
            <a:fillRect/>
          </a:stretch>
        </p:blipFill>
        <p:spPr bwMode="auto">
          <a:xfrm>
            <a:off x="6084168" y="1556792"/>
            <a:ext cx="2880320" cy="2304256"/>
          </a:xfrm>
          <a:prstGeom prst="rect">
            <a:avLst/>
          </a:prstGeom>
          <a:noFill/>
          <a:ln w="9525">
            <a:noFill/>
            <a:miter lim="800000"/>
            <a:headEnd/>
            <a:tailEnd/>
          </a:ln>
        </p:spPr>
      </p:pic>
      <p:pic>
        <p:nvPicPr>
          <p:cNvPr id="2050" name="Picture 2" descr="Risultati immagini per percentuale di acqua dolce sulla terr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1638763"/>
            <a:ext cx="2184324" cy="2232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ll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ln>
            <a:solidFill>
              <a:srgbClr val="FF0000"/>
            </a:solidFill>
          </a:ln>
        </p:spPr>
        <p:txBody>
          <a:bodyPr>
            <a:noAutofit/>
          </a:bodyPr>
          <a:lstStyle/>
          <a:p>
            <a:r>
              <a:rPr lang="it-IT" sz="2400" dirty="0">
                <a:solidFill>
                  <a:srgbClr val="FF0000"/>
                </a:solidFill>
                <a:latin typeface="Verdana" pitchFamily="34" charset="0"/>
                <a:ea typeface="Verdana" pitchFamily="34" charset="0"/>
                <a:cs typeface="Verdana" pitchFamily="34" charset="0"/>
              </a:rPr>
              <a:t>GLI USI DELL’ ACQUA</a:t>
            </a:r>
            <a:br>
              <a:rPr lang="it-IT" sz="2400" dirty="0">
                <a:solidFill>
                  <a:srgbClr val="FF0000"/>
                </a:solidFill>
                <a:latin typeface="Verdana" pitchFamily="34" charset="0"/>
                <a:ea typeface="Verdana" pitchFamily="34" charset="0"/>
                <a:cs typeface="Verdana" pitchFamily="34" charset="0"/>
              </a:rPr>
            </a:br>
            <a:br>
              <a:rPr lang="it-IT" sz="2400" dirty="0">
                <a:solidFill>
                  <a:srgbClr val="FF0000"/>
                </a:solidFill>
                <a:latin typeface="Verdana" pitchFamily="34" charset="0"/>
                <a:ea typeface="Verdana" pitchFamily="34" charset="0"/>
                <a:cs typeface="Verdana" pitchFamily="34" charset="0"/>
              </a:rPr>
            </a:br>
            <a:r>
              <a:rPr lang="it-IT" sz="2000" dirty="0">
                <a:latin typeface="Verdana" pitchFamily="34" charset="0"/>
                <a:ea typeface="Verdana" pitchFamily="34" charset="0"/>
                <a:cs typeface="Verdana" pitchFamily="34" charset="0"/>
              </a:rPr>
              <a:t>L’acqua è indispensabile in </a:t>
            </a:r>
            <a:r>
              <a:rPr lang="it-IT" sz="2000" dirty="0">
                <a:solidFill>
                  <a:srgbClr val="FF0000"/>
                </a:solidFill>
                <a:latin typeface="Verdana" pitchFamily="34" charset="0"/>
                <a:ea typeface="Verdana" pitchFamily="34" charset="0"/>
                <a:cs typeface="Verdana" pitchFamily="34" charset="0"/>
              </a:rPr>
              <a:t>agricoltura</a:t>
            </a:r>
          </a:p>
        </p:txBody>
      </p:sp>
      <p:sp>
        <p:nvSpPr>
          <p:cNvPr id="4" name="Segnaposto testo 3"/>
          <p:cNvSpPr>
            <a:spLocks noGrp="1"/>
          </p:cNvSpPr>
          <p:nvPr>
            <p:ph type="body" idx="1"/>
          </p:nvPr>
        </p:nvSpPr>
        <p:spPr>
          <a:xfrm>
            <a:off x="323528" y="1535113"/>
            <a:ext cx="2736304" cy="639762"/>
          </a:xfrm>
        </p:spPr>
        <p:txBody>
          <a:bodyPr>
            <a:normAutofit/>
          </a:bodyPr>
          <a:lstStyle/>
          <a:p>
            <a:r>
              <a:rPr lang="it-IT" sz="2000" b="0" dirty="0">
                <a:ea typeface="Verdana" pitchFamily="34" charset="0"/>
                <a:cs typeface="Verdana" pitchFamily="34" charset="0"/>
              </a:rPr>
              <a:t>Sistemi di irrigazione.</a:t>
            </a:r>
          </a:p>
        </p:txBody>
      </p:sp>
      <p:pic>
        <p:nvPicPr>
          <p:cNvPr id="8" name="Segnaposto contenuto 7" descr="http://notizie.tiscali.it/media/12/08/agricoltura_acqua.jpg_415368877.jpg"/>
          <p:cNvPicPr>
            <a:picLocks noGrp="1"/>
          </p:cNvPicPr>
          <p:nvPr>
            <p:ph sz="half" idx="2"/>
          </p:nvPr>
        </p:nvPicPr>
        <p:blipFill>
          <a:blip r:embed="rId2" cstate="print"/>
          <a:stretch>
            <a:fillRect/>
          </a:stretch>
        </p:blipFill>
        <p:spPr bwMode="auto">
          <a:xfrm>
            <a:off x="251520" y="2348880"/>
            <a:ext cx="4104456" cy="3384376"/>
          </a:xfrm>
          <a:prstGeom prst="rect">
            <a:avLst/>
          </a:prstGeom>
          <a:noFill/>
          <a:ln w="9525">
            <a:noFill/>
            <a:miter lim="800000"/>
            <a:headEnd/>
            <a:tailEnd/>
          </a:ln>
        </p:spPr>
      </p:pic>
      <p:sp>
        <p:nvSpPr>
          <p:cNvPr id="6" name="Segnaposto testo 5"/>
          <p:cNvSpPr>
            <a:spLocks noGrp="1"/>
          </p:cNvSpPr>
          <p:nvPr>
            <p:ph type="body" sz="quarter" idx="3"/>
          </p:nvPr>
        </p:nvSpPr>
        <p:spPr>
          <a:xfrm>
            <a:off x="4645025" y="1535113"/>
            <a:ext cx="4319463" cy="639762"/>
          </a:xfrm>
        </p:spPr>
        <p:txBody>
          <a:bodyPr>
            <a:noAutofit/>
          </a:bodyPr>
          <a:lstStyle/>
          <a:p>
            <a:r>
              <a:rPr lang="it-IT" sz="2000" b="0" dirty="0">
                <a:ea typeface="Verdana" pitchFamily="34" charset="0"/>
                <a:cs typeface="Verdana" pitchFamily="34" charset="0"/>
              </a:rPr>
              <a:t>Risaie allagate dopo la semina del riso.</a:t>
            </a:r>
            <a:endParaRPr lang="it-IT" sz="2000" b="0" dirty="0"/>
          </a:p>
        </p:txBody>
      </p:sp>
      <p:pic>
        <p:nvPicPr>
          <p:cNvPr id="9" name="Segnaposto contenuto 8" descr="http://www.mariagiulia-alemanno.com/wordpress/wp-content/uploads/zanero-risaia.jpg"/>
          <p:cNvPicPr>
            <a:picLocks noGrp="1"/>
          </p:cNvPicPr>
          <p:nvPr>
            <p:ph sz="quarter" idx="4"/>
          </p:nvPr>
        </p:nvPicPr>
        <p:blipFill>
          <a:blip r:embed="rId3" cstate="print"/>
          <a:stretch>
            <a:fillRect/>
          </a:stretch>
        </p:blipFill>
        <p:spPr bwMode="auto">
          <a:xfrm>
            <a:off x="4716016" y="2348880"/>
            <a:ext cx="4176464" cy="3384376"/>
          </a:xfrm>
          <a:prstGeom prst="rect">
            <a:avLst/>
          </a:prstGeom>
          <a:noFill/>
          <a:ln w="9525">
            <a:noFill/>
            <a:miter lim="800000"/>
            <a:headEnd/>
            <a:tailEnd/>
          </a:ln>
        </p:spPr>
      </p:pic>
    </p:spTree>
  </p:cSld>
  <p:clrMapOvr>
    <a:masterClrMapping/>
  </p:clrMapOvr>
  <p:transition spd="slow">
    <p:pull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4"/>
          <p:cNvSpPr>
            <a:spLocks noGrp="1"/>
          </p:cNvSpPr>
          <p:nvPr>
            <p:ph type="title"/>
          </p:nvPr>
        </p:nvSpPr>
        <p:spPr>
          <a:xfrm>
            <a:off x="2339752" y="274638"/>
            <a:ext cx="4667370" cy="634082"/>
          </a:xfrm>
          <a:ln>
            <a:solidFill>
              <a:srgbClr val="FF0000"/>
            </a:solidFill>
          </a:ln>
        </p:spPr>
        <p:txBody>
          <a:bodyPr>
            <a:normAutofit fontScale="90000"/>
          </a:bodyPr>
          <a:lstStyle/>
          <a:p>
            <a:r>
              <a:rPr lang="it-IT" sz="3600" dirty="0">
                <a:solidFill>
                  <a:srgbClr val="FF0000"/>
                </a:solidFill>
              </a:rPr>
              <a:t>Lomellina, terra d’acqua</a:t>
            </a:r>
          </a:p>
        </p:txBody>
      </p:sp>
      <p:pic>
        <p:nvPicPr>
          <p:cNvPr id="4100"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67544" y="1412776"/>
            <a:ext cx="3748487" cy="2808312"/>
          </a:xfrm>
        </p:spPr>
      </p:pic>
      <p:sp>
        <p:nvSpPr>
          <p:cNvPr id="18" name="CasellaDiTesto 17"/>
          <p:cNvSpPr txBox="1"/>
          <p:nvPr/>
        </p:nvSpPr>
        <p:spPr>
          <a:xfrm>
            <a:off x="611560" y="4797152"/>
            <a:ext cx="7992888" cy="1477328"/>
          </a:xfrm>
          <a:prstGeom prst="rect">
            <a:avLst/>
          </a:prstGeom>
          <a:noFill/>
          <a:ln>
            <a:solidFill>
              <a:srgbClr val="0070C0"/>
            </a:solidFill>
          </a:ln>
        </p:spPr>
        <p:txBody>
          <a:bodyPr wrap="square" rtlCol="0">
            <a:spAutoFit/>
          </a:bodyPr>
          <a:lstStyle/>
          <a:p>
            <a:r>
              <a:rPr lang="it-IT" dirty="0"/>
              <a:t>La Lomellina è una terra ricca d’acqua perché vi scorrono fiumi e torrenti collegati fra loro da numerosi canali (i più grandi sono chiamati </a:t>
            </a:r>
            <a:r>
              <a:rPr lang="it-IT" dirty="0">
                <a:solidFill>
                  <a:srgbClr val="FF0000"/>
                </a:solidFill>
              </a:rPr>
              <a:t>rogge</a:t>
            </a:r>
            <a:r>
              <a:rPr lang="it-IT" dirty="0"/>
              <a:t>) costruiti dall’uomo.</a:t>
            </a:r>
          </a:p>
          <a:p>
            <a:r>
              <a:rPr lang="it-IT" dirty="0"/>
              <a:t>I suoi </a:t>
            </a:r>
            <a:r>
              <a:rPr lang="it-IT" dirty="0">
                <a:solidFill>
                  <a:srgbClr val="FF0000"/>
                </a:solidFill>
              </a:rPr>
              <a:t>fontanili (o risorgive),  </a:t>
            </a:r>
            <a:r>
              <a:rPr lang="it-IT" dirty="0"/>
              <a:t>sorgenti d’acqua che affiorano dal terreno,  sono utilizzati per le coltivazioni.  Grazie alla ricchezza d’acqua in Lomellina si può coltivare il </a:t>
            </a:r>
            <a:r>
              <a:rPr lang="it-IT" dirty="0">
                <a:solidFill>
                  <a:srgbClr val="FF0000"/>
                </a:solidFill>
              </a:rPr>
              <a:t>riso</a:t>
            </a:r>
            <a:r>
              <a:rPr lang="it-IT" dirty="0"/>
              <a:t> che, per crescere, ha bisogno di molta acqua. </a:t>
            </a:r>
          </a:p>
        </p:txBody>
      </p:sp>
      <p:pic>
        <p:nvPicPr>
          <p:cNvPr id="3078" name="Picture 6" descr="Immagine correla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8004" y="1484784"/>
            <a:ext cx="4163314"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997450"/>
      </p:ext>
    </p:extLst>
  </p:cSld>
  <p:clrMapOvr>
    <a:masterClrMapping/>
  </p:clrMapOvr>
  <p:transition spd="slow">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sz="quarter" idx="4294967295"/>
          </p:nvPr>
        </p:nvSpPr>
        <p:spPr>
          <a:xfrm>
            <a:off x="5102225" y="1700213"/>
            <a:ext cx="4041775" cy="865187"/>
          </a:xfrm>
        </p:spPr>
        <p:txBody>
          <a:bodyPr>
            <a:normAutofit fontScale="85000" lnSpcReduction="20000"/>
          </a:bodyPr>
          <a:lstStyle/>
          <a:p>
            <a:pPr>
              <a:buNone/>
            </a:pPr>
            <a:r>
              <a:rPr lang="it-IT" dirty="0"/>
              <a:t>   </a:t>
            </a:r>
          </a:p>
          <a:p>
            <a:pPr>
              <a:buNone/>
            </a:pPr>
            <a:r>
              <a:rPr lang="it-IT" dirty="0"/>
              <a:t> </a:t>
            </a:r>
          </a:p>
        </p:txBody>
      </p:sp>
      <p:pic>
        <p:nvPicPr>
          <p:cNvPr id="8" name="Segnaposto contenuto 7" descr="http://eat-ing.net/UserFiles/Image/cibo%20che%20inquina/maiali_industria.jpg"/>
          <p:cNvPicPr>
            <a:picLocks noGrp="1"/>
          </p:cNvPicPr>
          <p:nvPr>
            <p:ph sz="half" idx="4294967295"/>
          </p:nvPr>
        </p:nvPicPr>
        <p:blipFill>
          <a:blip r:embed="rId2" cstate="print"/>
          <a:stretch>
            <a:fillRect/>
          </a:stretch>
        </p:blipFill>
        <p:spPr bwMode="auto">
          <a:xfrm>
            <a:off x="6084168" y="4293096"/>
            <a:ext cx="2880320" cy="2088232"/>
          </a:xfrm>
          <a:prstGeom prst="rect">
            <a:avLst/>
          </a:prstGeom>
          <a:noFill/>
          <a:ln w="9525">
            <a:noFill/>
            <a:miter lim="800000"/>
            <a:headEnd/>
            <a:tailEnd/>
          </a:ln>
        </p:spPr>
      </p:pic>
      <p:sp>
        <p:nvSpPr>
          <p:cNvPr id="2" name="Titolo 1"/>
          <p:cNvSpPr>
            <a:spLocks noGrp="1"/>
          </p:cNvSpPr>
          <p:nvPr>
            <p:ph type="title" idx="4294967295"/>
          </p:nvPr>
        </p:nvSpPr>
        <p:spPr>
          <a:xfrm>
            <a:off x="0" y="-243408"/>
            <a:ext cx="9144000" cy="1584176"/>
          </a:xfrm>
        </p:spPr>
        <p:txBody>
          <a:bodyPr>
            <a:noAutofit/>
          </a:bodyPr>
          <a:lstStyle/>
          <a:p>
            <a:r>
              <a:rPr lang="it-IT" sz="1800" dirty="0">
                <a:solidFill>
                  <a:srgbClr val="FF0000"/>
                </a:solidFill>
                <a:latin typeface="+mn-lt"/>
                <a:ea typeface="Verdana" pitchFamily="34" charset="0"/>
                <a:cs typeface="Verdana" pitchFamily="34" charset="0"/>
              </a:rPr>
              <a:t> ALLEVAMENTO DEL BESTIAME E ACQUA</a:t>
            </a:r>
            <a:br>
              <a:rPr lang="it-IT" sz="1800" dirty="0">
                <a:latin typeface="+mn-lt"/>
                <a:ea typeface="Verdana" pitchFamily="34" charset="0"/>
                <a:cs typeface="Verdana" pitchFamily="34" charset="0"/>
              </a:rPr>
            </a:br>
            <a:r>
              <a:rPr lang="it-IT" sz="1800" dirty="0">
                <a:latin typeface="+mn-lt"/>
                <a:ea typeface="Verdana" pitchFamily="34" charset="0"/>
                <a:cs typeface="Verdana" pitchFamily="34" charset="0"/>
              </a:rPr>
              <a:t>L’acqua è utilizzata per l’allevamento del bestiame: è necessaria ad abbeverare gli animali e  per pulire le stalle. Una vacca da latte beve 200 litri di acqua al giorno, 50 litri un bovino o un cavallo, 20 litri un maiale e circa 10 una pecora.</a:t>
            </a:r>
          </a:p>
        </p:txBody>
      </p:sp>
      <p:pic>
        <p:nvPicPr>
          <p:cNvPr id="10" name="Segnaposto contenuto 7" descr="http://www.rotaguido.it/immagini/prodotti/attrezzature-bufali-bovini/7.jpg"/>
          <p:cNvPicPr>
            <a:picLocks/>
          </p:cNvPicPr>
          <p:nvPr/>
        </p:nvPicPr>
        <p:blipFill>
          <a:blip r:embed="rId3" cstate="print"/>
          <a:stretch>
            <a:fillRect/>
          </a:stretch>
        </p:blipFill>
        <p:spPr bwMode="auto">
          <a:xfrm>
            <a:off x="323528" y="1340768"/>
            <a:ext cx="4032448" cy="2664296"/>
          </a:xfrm>
          <a:prstGeom prst="rect">
            <a:avLst/>
          </a:prstGeom>
          <a:noFill/>
          <a:ln w="9525">
            <a:noFill/>
            <a:miter lim="800000"/>
            <a:headEnd/>
            <a:tailEnd/>
          </a:ln>
        </p:spPr>
      </p:pic>
      <p:pic>
        <p:nvPicPr>
          <p:cNvPr id="11" name="Immagine 10" descr="http://centroippico.files.wordpress.com/2012/02/2012-01-29-cavalli-al-pascolo2.jpg"/>
          <p:cNvPicPr/>
          <p:nvPr/>
        </p:nvPicPr>
        <p:blipFill>
          <a:blip r:embed="rId4" cstate="print"/>
          <a:srcRect/>
          <a:stretch>
            <a:fillRect/>
          </a:stretch>
        </p:blipFill>
        <p:spPr bwMode="auto">
          <a:xfrm>
            <a:off x="4644008" y="1340768"/>
            <a:ext cx="4176464" cy="2664296"/>
          </a:xfrm>
          <a:prstGeom prst="rect">
            <a:avLst/>
          </a:prstGeom>
          <a:noFill/>
          <a:ln w="9525">
            <a:noFill/>
            <a:miter lim="800000"/>
            <a:headEnd/>
            <a:tailEnd/>
          </a:ln>
        </p:spPr>
      </p:pic>
      <p:pic>
        <p:nvPicPr>
          <p:cNvPr id="3075" name="Picture 3" descr="C:\Users\Laura\Desktop\immagine-6.png"/>
          <p:cNvPicPr>
            <a:picLocks noChangeAspect="1" noChangeArrowheads="1"/>
          </p:cNvPicPr>
          <p:nvPr/>
        </p:nvPicPr>
        <p:blipFill>
          <a:blip r:embed="rId5" cstate="print"/>
          <a:srcRect/>
          <a:stretch>
            <a:fillRect/>
          </a:stretch>
        </p:blipFill>
        <p:spPr bwMode="auto">
          <a:xfrm>
            <a:off x="251521" y="4221088"/>
            <a:ext cx="3168352" cy="2128180"/>
          </a:xfrm>
          <a:prstGeom prst="rect">
            <a:avLst/>
          </a:prstGeom>
          <a:noFill/>
        </p:spPr>
      </p:pic>
      <p:pic>
        <p:nvPicPr>
          <p:cNvPr id="3076" name="Picture 4" descr="C:\Users\Laura\Desktop\polli3.jpg"/>
          <p:cNvPicPr>
            <a:picLocks noChangeAspect="1" noChangeArrowheads="1"/>
          </p:cNvPicPr>
          <p:nvPr/>
        </p:nvPicPr>
        <p:blipFill>
          <a:blip r:embed="rId6" cstate="print"/>
          <a:srcRect/>
          <a:stretch>
            <a:fillRect/>
          </a:stretch>
        </p:blipFill>
        <p:spPr bwMode="auto">
          <a:xfrm>
            <a:off x="3491880" y="4293096"/>
            <a:ext cx="2496277" cy="2016224"/>
          </a:xfrm>
          <a:prstGeom prst="rect">
            <a:avLst/>
          </a:prstGeom>
          <a:noFill/>
        </p:spPr>
      </p:pic>
    </p:spTree>
  </p:cSld>
  <p:clrMapOvr>
    <a:masterClrMapping/>
  </p:clrMapOvr>
  <p:transition spd="slow">
    <p:pull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43408"/>
            <a:ext cx="8229600" cy="1440160"/>
          </a:xfrm>
          <a:ln>
            <a:solidFill>
              <a:schemeClr val="bg1"/>
            </a:solidFill>
          </a:ln>
        </p:spPr>
        <p:txBody>
          <a:bodyPr>
            <a:normAutofit fontScale="90000"/>
          </a:bodyPr>
          <a:lstStyle/>
          <a:p>
            <a:br>
              <a:rPr lang="it-IT" dirty="0"/>
            </a:br>
            <a:r>
              <a:rPr lang="it-IT" sz="3100" dirty="0">
                <a:solidFill>
                  <a:srgbClr val="FF0000"/>
                </a:solidFill>
              </a:rPr>
              <a:t>Acqua e industria</a:t>
            </a:r>
            <a:br>
              <a:rPr lang="it-IT" sz="2200" dirty="0"/>
            </a:br>
            <a:r>
              <a:rPr lang="it-IT" sz="2200" dirty="0"/>
              <a:t>L’uomo usa l’acqua anche nell’industria per produrre i vari prodotti e per pulire e raffreddare i macchinari.</a:t>
            </a:r>
            <a:br>
              <a:rPr lang="it-IT" sz="2200" dirty="0"/>
            </a:br>
            <a:endParaRPr lang="it-IT" sz="2200" dirty="0"/>
          </a:p>
        </p:txBody>
      </p:sp>
      <p:pic>
        <p:nvPicPr>
          <p:cNvPr id="5" name="Segnaposto contenuto 4" descr="http://www.afpumps.com/images/industria.png"/>
          <p:cNvPicPr>
            <a:picLocks noGrp="1"/>
          </p:cNvPicPr>
          <p:nvPr>
            <p:ph sz="half" idx="1"/>
          </p:nvPr>
        </p:nvPicPr>
        <p:blipFill>
          <a:blip r:embed="rId2" cstate="print"/>
          <a:srcRect/>
          <a:stretch>
            <a:fillRect/>
          </a:stretch>
        </p:blipFill>
        <p:spPr bwMode="auto">
          <a:xfrm>
            <a:off x="251520" y="3645024"/>
            <a:ext cx="3960440" cy="3212976"/>
          </a:xfrm>
          <a:prstGeom prst="rect">
            <a:avLst/>
          </a:prstGeom>
          <a:noFill/>
          <a:ln w="9525">
            <a:noFill/>
            <a:miter lim="800000"/>
            <a:headEnd/>
            <a:tailEnd/>
          </a:ln>
        </p:spPr>
      </p:pic>
      <p:pic>
        <p:nvPicPr>
          <p:cNvPr id="6" name="Segnaposto contenuto 5" descr="http://www.eat-ing.net/UserFiles/Image/Acqua/acqua_processi%20industriali.jpg"/>
          <p:cNvPicPr>
            <a:picLocks noGrp="1"/>
          </p:cNvPicPr>
          <p:nvPr>
            <p:ph sz="half" idx="2"/>
          </p:nvPr>
        </p:nvPicPr>
        <p:blipFill>
          <a:blip r:embed="rId3" cstate="print"/>
          <a:srcRect/>
          <a:stretch>
            <a:fillRect/>
          </a:stretch>
        </p:blipFill>
        <p:spPr bwMode="auto">
          <a:xfrm>
            <a:off x="4860032" y="3789040"/>
            <a:ext cx="3816424" cy="2880320"/>
          </a:xfrm>
          <a:prstGeom prst="rect">
            <a:avLst/>
          </a:prstGeom>
          <a:noFill/>
          <a:ln w="9525">
            <a:noFill/>
            <a:miter lim="800000"/>
            <a:headEnd/>
            <a:tailEnd/>
          </a:ln>
        </p:spPr>
      </p:pic>
      <p:pic>
        <p:nvPicPr>
          <p:cNvPr id="38915" name="Picture 3" descr="C:\Users\Laura\Desktop\industrie.jpg"/>
          <p:cNvPicPr>
            <a:picLocks noChangeAspect="1" noChangeArrowheads="1"/>
          </p:cNvPicPr>
          <p:nvPr/>
        </p:nvPicPr>
        <p:blipFill>
          <a:blip r:embed="rId4" cstate="print"/>
          <a:srcRect/>
          <a:stretch>
            <a:fillRect/>
          </a:stretch>
        </p:blipFill>
        <p:spPr bwMode="auto">
          <a:xfrm>
            <a:off x="2699792" y="1196752"/>
            <a:ext cx="3384376" cy="2534823"/>
          </a:xfrm>
          <a:prstGeom prst="rect">
            <a:avLst/>
          </a:prstGeom>
          <a:noFill/>
        </p:spPr>
      </p:pic>
    </p:spTree>
  </p:cSld>
  <p:clrMapOvr>
    <a:masterClrMapping/>
  </p:clrMapOvr>
  <p:transition spd="slow">
    <p:pull dir="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99592" y="116632"/>
            <a:ext cx="7787208" cy="1105580"/>
          </a:xfrm>
          <a:ln>
            <a:solidFill>
              <a:srgbClr val="FF0000"/>
            </a:solidFill>
          </a:ln>
        </p:spPr>
        <p:txBody>
          <a:bodyPr>
            <a:normAutofit fontScale="90000"/>
          </a:bodyPr>
          <a:lstStyle/>
          <a:p>
            <a:br>
              <a:rPr lang="it-IT" sz="2400" dirty="0">
                <a:solidFill>
                  <a:srgbClr val="FF0000"/>
                </a:solidFill>
              </a:rPr>
            </a:br>
            <a:br>
              <a:rPr lang="it-IT" sz="2400" dirty="0">
                <a:solidFill>
                  <a:srgbClr val="FF0000"/>
                </a:solidFill>
              </a:rPr>
            </a:br>
            <a:br>
              <a:rPr lang="it-IT" sz="2400" dirty="0">
                <a:solidFill>
                  <a:srgbClr val="FF0000"/>
                </a:solidFill>
              </a:rPr>
            </a:br>
            <a:r>
              <a:rPr lang="it-IT" sz="2400" dirty="0">
                <a:solidFill>
                  <a:srgbClr val="FF0000"/>
                </a:solidFill>
              </a:rPr>
              <a:t>Il grafico che abbiamo costruito ci fa capire che …</a:t>
            </a:r>
            <a:br>
              <a:rPr lang="it-IT" sz="2400" dirty="0">
                <a:solidFill>
                  <a:srgbClr val="FF0000"/>
                </a:solidFill>
              </a:rPr>
            </a:br>
            <a:r>
              <a:rPr lang="it-IT" sz="2000" dirty="0">
                <a:solidFill>
                  <a:prstClr val="black"/>
                </a:solidFill>
              </a:rPr>
              <a:t> L’attività che richiede la maggior quantità di acqua è l’agricoltura, seguita dall’industria e infine  dagli usi domestici delle persone.</a:t>
            </a:r>
            <a:br>
              <a:rPr lang="it-IT" sz="2000" dirty="0">
                <a:solidFill>
                  <a:srgbClr val="FF0000"/>
                </a:solidFill>
              </a:rPr>
            </a:br>
            <a:br>
              <a:rPr lang="it-IT" sz="3200" dirty="0">
                <a:solidFill>
                  <a:srgbClr val="FF0000"/>
                </a:solidFill>
              </a:rPr>
            </a:br>
            <a:r>
              <a:rPr lang="it-IT" sz="3200" dirty="0">
                <a:solidFill>
                  <a:srgbClr val="FF0000"/>
                </a:solidFill>
              </a:rPr>
              <a:t>ostruito</a:t>
            </a:r>
            <a:endParaRPr lang="it-IT" dirty="0"/>
          </a:p>
        </p:txBody>
      </p:sp>
      <p:sp>
        <p:nvSpPr>
          <p:cNvPr id="4" name="Segnaposto contenuto 3"/>
          <p:cNvSpPr>
            <a:spLocks noGrp="1"/>
          </p:cNvSpPr>
          <p:nvPr>
            <p:ph sz="half" idx="2"/>
          </p:nvPr>
        </p:nvSpPr>
        <p:spPr/>
        <p:txBody>
          <a:bodyPr/>
          <a:lstStyle/>
          <a:p>
            <a:endParaRPr lang="it-IT"/>
          </a:p>
        </p:txBody>
      </p:sp>
      <p:pic>
        <p:nvPicPr>
          <p:cNvPr id="2050" name="Picture 2" descr="C:\Users\Notebook\Pictures\ControlCenter4\Scan\CV19022020.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340768"/>
            <a:ext cx="8064896" cy="5163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103761"/>
      </p:ext>
    </p:extLst>
  </p:cSld>
  <p:clrMapOvr>
    <a:masterClrMapping/>
  </p:clrMapOvr>
  <p:transition spd="slow">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57200" y="188640"/>
            <a:ext cx="8229600" cy="936104"/>
          </a:xfrm>
          <a:ln>
            <a:solidFill>
              <a:srgbClr val="FF0000"/>
            </a:solidFill>
          </a:ln>
        </p:spPr>
        <p:txBody>
          <a:bodyPr>
            <a:noAutofit/>
          </a:bodyPr>
          <a:lstStyle/>
          <a:p>
            <a:r>
              <a:rPr lang="it-IT" sz="2000" dirty="0">
                <a:solidFill>
                  <a:srgbClr val="FF0000"/>
                </a:solidFill>
              </a:rPr>
              <a:t>GLI USI DOMESTICI DELL’ACQUA: a questo scopo si utilizza il 10% di acqua</a:t>
            </a:r>
            <a:br>
              <a:rPr lang="it-IT" sz="2000" dirty="0">
                <a:solidFill>
                  <a:srgbClr val="FF0000"/>
                </a:solidFill>
              </a:rPr>
            </a:br>
            <a:r>
              <a:rPr lang="it-IT" sz="2000" dirty="0"/>
              <a:t>Osservando il grafico abbiamo scoperto per quali attività domestiche si consuma più acqua e per quali se ne consuma di meno.  </a:t>
            </a:r>
          </a:p>
        </p:txBody>
      </p:sp>
      <p:pic>
        <p:nvPicPr>
          <p:cNvPr id="2050" name="Picture 2" descr="C:\Users\Notebook\Pictures\ControlCenter4\Scan\CV04032020_000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242839"/>
            <a:ext cx="7675344" cy="54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75656" y="0"/>
            <a:ext cx="5616624" cy="461665"/>
          </a:xfrm>
          <a:prstGeom prst="rect">
            <a:avLst/>
          </a:prstGeom>
          <a:noFill/>
          <a:ln>
            <a:solidFill>
              <a:srgbClr val="FF0000"/>
            </a:solidFill>
          </a:ln>
        </p:spPr>
        <p:txBody>
          <a:bodyPr wrap="square" rtlCol="0">
            <a:spAutoFit/>
          </a:bodyPr>
          <a:lstStyle/>
          <a:p>
            <a:pPr algn="ctr"/>
            <a:r>
              <a:rPr lang="it-IT" sz="2400" dirty="0">
                <a:solidFill>
                  <a:srgbClr val="FF0000"/>
                </a:solidFill>
              </a:rPr>
              <a:t>Come l’acqua arriva nelle nostre case</a:t>
            </a:r>
          </a:p>
        </p:txBody>
      </p:sp>
      <p:pic>
        <p:nvPicPr>
          <p:cNvPr id="2" name="Picture 2" descr="C:\Users\Laura\Desktop\Scansione referti + didattica\CCF02072014_0000.jpg"/>
          <p:cNvPicPr>
            <a:picLocks noChangeAspect="1" noChangeArrowheads="1"/>
          </p:cNvPicPr>
          <p:nvPr/>
        </p:nvPicPr>
        <p:blipFill>
          <a:blip r:embed="rId2" cstate="print"/>
          <a:srcRect/>
          <a:stretch>
            <a:fillRect/>
          </a:stretch>
        </p:blipFill>
        <p:spPr bwMode="auto">
          <a:xfrm>
            <a:off x="467544" y="538776"/>
            <a:ext cx="3960440" cy="3415720"/>
          </a:xfrm>
          <a:prstGeom prst="rect">
            <a:avLst/>
          </a:prstGeom>
          <a:noFill/>
        </p:spPr>
      </p:pic>
      <p:pic>
        <p:nvPicPr>
          <p:cNvPr id="1027" name="Picture 3" descr="C:\Users\Laura\Desktop\Scansione referti + didattica\CCF02072014_0001.jpg"/>
          <p:cNvPicPr>
            <a:picLocks noChangeAspect="1" noChangeArrowheads="1"/>
          </p:cNvPicPr>
          <p:nvPr/>
        </p:nvPicPr>
        <p:blipFill>
          <a:blip r:embed="rId3" cstate="print"/>
          <a:srcRect/>
          <a:stretch>
            <a:fillRect/>
          </a:stretch>
        </p:blipFill>
        <p:spPr bwMode="auto">
          <a:xfrm>
            <a:off x="4860032" y="580996"/>
            <a:ext cx="3744416" cy="3373500"/>
          </a:xfrm>
          <a:prstGeom prst="rect">
            <a:avLst/>
          </a:prstGeom>
          <a:noFill/>
        </p:spPr>
      </p:pic>
      <p:sp>
        <p:nvSpPr>
          <p:cNvPr id="9" name="Rettangolo 8"/>
          <p:cNvSpPr/>
          <p:nvPr/>
        </p:nvSpPr>
        <p:spPr>
          <a:xfrm>
            <a:off x="179512" y="3861048"/>
            <a:ext cx="8856984" cy="2923877"/>
          </a:xfrm>
          <a:prstGeom prst="rect">
            <a:avLst/>
          </a:prstGeom>
        </p:spPr>
        <p:txBody>
          <a:bodyPr wrap="square">
            <a:spAutoFit/>
          </a:bodyPr>
          <a:lstStyle/>
          <a:p>
            <a:r>
              <a:rPr lang="it-IT" sz="1600" b="1" dirty="0"/>
              <a:t> </a:t>
            </a:r>
          </a:p>
          <a:p>
            <a:r>
              <a:rPr lang="it-IT" sz="1400" b="1" dirty="0"/>
              <a:t>1 L’acqua deve fare un lungo percorso per arrivare fino alle nostre case. L’acqua che arriva alle nostre case può essere presa da una </a:t>
            </a:r>
            <a:r>
              <a:rPr lang="it-IT" sz="1400" b="1" dirty="0">
                <a:solidFill>
                  <a:srgbClr val="FF0000"/>
                </a:solidFill>
              </a:rPr>
              <a:t>sorgente</a:t>
            </a:r>
            <a:r>
              <a:rPr lang="it-IT" sz="1400" b="1" dirty="0"/>
              <a:t>, da un fiume o dalle </a:t>
            </a:r>
            <a:r>
              <a:rPr lang="it-IT" sz="1400" b="1" dirty="0">
                <a:solidFill>
                  <a:srgbClr val="FF0000"/>
                </a:solidFill>
              </a:rPr>
              <a:t>falde acquifere sotterranee</a:t>
            </a:r>
            <a:r>
              <a:rPr lang="it-IT" sz="1400" b="1" dirty="0"/>
              <a:t>, cioè i depositi naturali di acqua che si trovano sotto terra. </a:t>
            </a:r>
          </a:p>
          <a:p>
            <a:r>
              <a:rPr lang="it-IT" sz="1400" b="1" dirty="0"/>
              <a:t>2 Poi l’acqua passa attraverso delle macchine che devono pulirla per togliere tutte quelle sostanze che possono far male alla salute dell’uomo. L’insieme di queste macchine si chiama </a:t>
            </a:r>
            <a:r>
              <a:rPr lang="it-IT" sz="1400" b="1" dirty="0">
                <a:solidFill>
                  <a:srgbClr val="FF0000"/>
                </a:solidFill>
              </a:rPr>
              <a:t>impianto di potabilizzazione </a:t>
            </a:r>
            <a:r>
              <a:rPr lang="it-IT" sz="1400" b="1" dirty="0"/>
              <a:t>perché fa diventare l’acqua potabile. L’acqua potabile deve essere </a:t>
            </a:r>
            <a:r>
              <a:rPr lang="it-IT" sz="1400" b="1" dirty="0">
                <a:solidFill>
                  <a:srgbClr val="FF0000"/>
                </a:solidFill>
              </a:rPr>
              <a:t>incolore, insapore, inodore </a:t>
            </a:r>
            <a:r>
              <a:rPr lang="it-IT" sz="1400" b="1" dirty="0"/>
              <a:t>e </a:t>
            </a:r>
            <a:r>
              <a:rPr lang="it-IT" sz="1400" b="1" dirty="0">
                <a:solidFill>
                  <a:srgbClr val="FF0000"/>
                </a:solidFill>
              </a:rPr>
              <a:t>senza sostanze nocive</a:t>
            </a:r>
            <a:r>
              <a:rPr lang="it-IT" sz="1400" b="1" dirty="0"/>
              <a:t>, cioè che fanno male alla salute dell’uomo. </a:t>
            </a:r>
          </a:p>
          <a:p>
            <a:r>
              <a:rPr lang="it-IT" sz="1400" b="1" dirty="0"/>
              <a:t>3 L’acqua poi viene mandata nell</a:t>
            </a:r>
            <a:r>
              <a:rPr lang="it-IT" sz="1400" b="1" dirty="0">
                <a:solidFill>
                  <a:srgbClr val="FF0000"/>
                </a:solidFill>
              </a:rPr>
              <a:t>’acquedotto</a:t>
            </a:r>
            <a:r>
              <a:rPr lang="it-IT" sz="1400" b="1" dirty="0"/>
              <a:t>, che è formato da tutti i tubi che portano l’acqua nelle case. </a:t>
            </a:r>
          </a:p>
          <a:p>
            <a:r>
              <a:rPr lang="it-IT" sz="1400" b="1" dirty="0"/>
              <a:t>4 Le </a:t>
            </a:r>
            <a:r>
              <a:rPr lang="it-IT" sz="1400" b="1" dirty="0">
                <a:solidFill>
                  <a:srgbClr val="FF0000"/>
                </a:solidFill>
              </a:rPr>
              <a:t>acque di rifiuto </a:t>
            </a:r>
            <a:r>
              <a:rPr lang="it-IT" sz="1400" b="1" dirty="0"/>
              <a:t>sono le acque sporche che provengono dalle abitazioni e dalle fabbriche dopo essere state usate. Le acque di rifiuto sono raccolte nelle </a:t>
            </a:r>
            <a:r>
              <a:rPr lang="it-IT" sz="1400" b="1" dirty="0">
                <a:solidFill>
                  <a:srgbClr val="FF0000"/>
                </a:solidFill>
              </a:rPr>
              <a:t>fognature</a:t>
            </a:r>
            <a:r>
              <a:rPr lang="it-IT" sz="1400" b="1" dirty="0"/>
              <a:t> che sono formate da tubi che scorrono sottoterra. </a:t>
            </a:r>
          </a:p>
          <a:p>
            <a:r>
              <a:rPr lang="it-IT" sz="1400" b="1" dirty="0"/>
              <a:t>5 Prima di essere restituita all’ambiente (cioè buttata di nuovo nei fiumi, nei laghi o nei mari), l’acqua di rifiuto viene mandata negli </a:t>
            </a:r>
            <a:r>
              <a:rPr lang="it-IT" sz="1400" b="1" dirty="0">
                <a:solidFill>
                  <a:srgbClr val="FF0000"/>
                </a:solidFill>
              </a:rPr>
              <a:t>impianti di depurazione </a:t>
            </a:r>
            <a:r>
              <a:rPr lang="it-IT" sz="1400" b="1" dirty="0"/>
              <a:t>che la puliscono dalle sostanze inquinanti.</a:t>
            </a:r>
            <a:endParaRPr lang="it-IT" sz="1400" dirty="0"/>
          </a:p>
        </p:txBody>
      </p:sp>
    </p:spTree>
  </p:cSld>
  <p:clrMapOvr>
    <a:masterClrMapping/>
  </p:clrMapOvr>
  <p:transition spd="slow">
    <p:wheel spokes="2"/>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922114"/>
          </a:xfrm>
          <a:ln>
            <a:solidFill>
              <a:srgbClr val="FF0000"/>
            </a:solidFill>
          </a:ln>
        </p:spPr>
        <p:txBody>
          <a:bodyPr>
            <a:normAutofit fontScale="90000"/>
          </a:bodyPr>
          <a:lstStyle/>
          <a:p>
            <a:r>
              <a:rPr lang="it-IT" sz="2000" dirty="0"/>
              <a:t>SPERIMENTIAMO: IL PRINCIPIO DEI VASI COMUNICANTI</a:t>
            </a:r>
            <a:br>
              <a:rPr lang="it-IT" sz="2000" dirty="0"/>
            </a:br>
            <a:r>
              <a:rPr lang="it-IT" sz="2000" dirty="0"/>
              <a:t>(scopriamo come fa l’acqua a salire in alto attraverso le tubature fino ai nostri rubinetti)</a:t>
            </a:r>
          </a:p>
        </p:txBody>
      </p:sp>
      <p:pic>
        <p:nvPicPr>
          <p:cNvPr id="6146" name="Picture 2" descr="C:\Users\Notebook\Desktop\vasi comunicanti.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6035984" y="132236"/>
            <a:ext cx="1647963" cy="392101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Notebook\Desktop\acquedott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415844" y="392467"/>
            <a:ext cx="2448271" cy="420085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539551" y="4077072"/>
            <a:ext cx="8280921" cy="2031325"/>
          </a:xfrm>
          <a:prstGeom prst="rect">
            <a:avLst/>
          </a:prstGeom>
          <a:noFill/>
          <a:ln>
            <a:solidFill>
              <a:srgbClr val="FF0000"/>
            </a:solidFill>
          </a:ln>
        </p:spPr>
        <p:txBody>
          <a:bodyPr wrap="square" rtlCol="0">
            <a:spAutoFit/>
          </a:bodyPr>
          <a:lstStyle/>
          <a:p>
            <a:r>
              <a:rPr lang="it-IT" dirty="0"/>
              <a:t>Il serbatoio dell’acquedotto è così alto perché deve far giungere l’acqua anche ai piani più alti delle case sfruttando il principio dei VASI COMUNICANTI.</a:t>
            </a:r>
          </a:p>
          <a:p>
            <a:r>
              <a:rPr lang="it-IT" dirty="0"/>
              <a:t>Secondo questo principio </a:t>
            </a:r>
            <a:r>
              <a:rPr lang="it-IT" dirty="0">
                <a:solidFill>
                  <a:srgbClr val="FF0000"/>
                </a:solidFill>
              </a:rPr>
              <a:t>l’acqua si dispone allo stesso livello in più recipienti che comunicano fra loro, anche se hanno forme diverse.</a:t>
            </a:r>
          </a:p>
          <a:p>
            <a:r>
              <a:rPr lang="it-IT" dirty="0"/>
              <a:t>Gli acquedotti funzionano sul </a:t>
            </a:r>
            <a:r>
              <a:rPr lang="it-IT" dirty="0">
                <a:solidFill>
                  <a:srgbClr val="FF0000"/>
                </a:solidFill>
              </a:rPr>
              <a:t>principio dei vasi comunicanti.</a:t>
            </a:r>
          </a:p>
          <a:p>
            <a:r>
              <a:rPr lang="it-IT" dirty="0"/>
              <a:t>Se il serbatoio è posto in alto, l’acqua giungerà nei piani più alti delle case, attraverso i tubi fino all’altezza del serbatoio.</a:t>
            </a:r>
          </a:p>
        </p:txBody>
      </p:sp>
    </p:spTree>
    <p:extLst>
      <p:ext uri="{BB962C8B-B14F-4D97-AF65-F5344CB8AC3E}">
        <p14:creationId xmlns:p14="http://schemas.microsoft.com/office/powerpoint/2010/main" val="4240080062"/>
      </p:ext>
    </p:extLst>
  </p:cSld>
  <p:clrMapOvr>
    <a:masterClrMapping/>
  </p:clrMapOvr>
  <p:transition spd="slow">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Users\Notebook\Pictures\ControlCenter4\Scan\CV24122019_000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7456" y="110988"/>
            <a:ext cx="4896544" cy="6624736"/>
          </a:xfrm>
          <a:prstGeom prst="rect">
            <a:avLst/>
          </a:prstGeom>
          <a:noFill/>
          <a:ln>
            <a:noFill/>
          </a:ln>
        </p:spPr>
      </p:pic>
      <p:sp>
        <p:nvSpPr>
          <p:cNvPr id="7" name="CasellaDiTesto 6"/>
          <p:cNvSpPr txBox="1"/>
          <p:nvPr/>
        </p:nvSpPr>
        <p:spPr>
          <a:xfrm>
            <a:off x="163452" y="110988"/>
            <a:ext cx="3888432" cy="369332"/>
          </a:xfrm>
          <a:prstGeom prst="rect">
            <a:avLst/>
          </a:prstGeom>
          <a:noFill/>
        </p:spPr>
        <p:txBody>
          <a:bodyPr wrap="square" rtlCol="0">
            <a:spAutoFit/>
          </a:bodyPr>
          <a:lstStyle/>
          <a:p>
            <a:pPr algn="ctr"/>
            <a:r>
              <a:rPr lang="it-IT" dirty="0">
                <a:solidFill>
                  <a:srgbClr val="FF0000"/>
                </a:solidFill>
                <a:latin typeface="Verdana" panose="020B0604030504040204" pitchFamily="34" charset="0"/>
                <a:ea typeface="Verdana" panose="020B0604030504040204" pitchFamily="34" charset="0"/>
                <a:cs typeface="Verdana" panose="020B0604030504040204" pitchFamily="34" charset="0"/>
              </a:rPr>
              <a:t>LA SETE DI MARIPURA</a:t>
            </a:r>
          </a:p>
        </p:txBody>
      </p:sp>
      <p:sp>
        <p:nvSpPr>
          <p:cNvPr id="9" name="CasellaDiTesto 8"/>
          <p:cNvSpPr txBox="1"/>
          <p:nvPr/>
        </p:nvSpPr>
        <p:spPr>
          <a:xfrm>
            <a:off x="132656" y="483840"/>
            <a:ext cx="4067944" cy="6340197"/>
          </a:xfrm>
          <a:prstGeom prst="rect">
            <a:avLst/>
          </a:prstGeom>
          <a:noFill/>
        </p:spPr>
        <p:txBody>
          <a:bodyPr wrap="square" rtlCol="0">
            <a:spAutoFit/>
          </a:bodyPr>
          <a:lstStyle/>
          <a:p>
            <a:r>
              <a:rPr lang="it-IT" sz="1400" b="1" dirty="0" err="1">
                <a:latin typeface="Verdana" panose="020B0604030504040204" pitchFamily="34" charset="0"/>
                <a:ea typeface="Verdana" panose="020B0604030504040204" pitchFamily="34" charset="0"/>
                <a:cs typeface="Verdana" panose="020B0604030504040204" pitchFamily="34" charset="0"/>
              </a:rPr>
              <a:t>Maripura</a:t>
            </a:r>
            <a:r>
              <a:rPr lang="it-IT" sz="1400" dirty="0">
                <a:latin typeface="Verdana" panose="020B0604030504040204" pitchFamily="34" charset="0"/>
                <a:ea typeface="Verdana" panose="020B0604030504040204" pitchFamily="34" charset="0"/>
                <a:cs typeface="Verdana" panose="020B0604030504040204" pitchFamily="34" charset="0"/>
              </a:rPr>
              <a:t> non aveva acqua.</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a:latin typeface="Verdana" panose="020B0604030504040204" pitchFamily="34" charset="0"/>
                <a:ea typeface="Verdana" panose="020B0604030504040204" pitchFamily="34" charset="0"/>
                <a:cs typeface="Verdana" panose="020B0604030504040204" pitchFamily="34" charset="0"/>
              </a:rPr>
              <a:t>Era un paese di </a:t>
            </a:r>
            <a:r>
              <a:rPr lang="it-IT" sz="1400" b="1" dirty="0">
                <a:latin typeface="Verdana" panose="020B0604030504040204" pitchFamily="34" charset="0"/>
                <a:ea typeface="Verdana" panose="020B0604030504040204" pitchFamily="34" charset="0"/>
                <a:cs typeface="Verdana" panose="020B0604030504040204" pitchFamily="34" charset="0"/>
              </a:rPr>
              <a:t>gente povera</a:t>
            </a:r>
            <a:r>
              <a:rPr lang="it-IT" sz="1400" dirty="0">
                <a:latin typeface="Verdana" panose="020B0604030504040204" pitchFamily="34" charset="0"/>
                <a:ea typeface="Verdana" panose="020B0604030504040204" pitchFamily="34" charset="0"/>
                <a:cs typeface="Verdana" panose="020B0604030504040204" pitchFamily="34" charset="0"/>
              </a:rPr>
              <a:t>, </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a:latin typeface="Verdana" panose="020B0604030504040204" pitchFamily="34" charset="0"/>
                <a:ea typeface="Verdana" panose="020B0604030504040204" pitchFamily="34" charset="0"/>
                <a:cs typeface="Verdana" panose="020B0604030504040204" pitchFamily="34" charset="0"/>
              </a:rPr>
              <a:t>che viveva di stenti. Coltivavano </a:t>
            </a:r>
            <a:r>
              <a:rPr lang="it-IT" sz="1400" b="1" dirty="0">
                <a:latin typeface="Verdana" panose="020B0604030504040204" pitchFamily="34" charset="0"/>
                <a:ea typeface="Verdana" panose="020B0604030504040204" pitchFamily="34" charset="0"/>
                <a:cs typeface="Verdana" panose="020B0604030504040204" pitchFamily="34" charset="0"/>
              </a:rPr>
              <a:t>orti </a:t>
            </a:r>
          </a:p>
          <a:p>
            <a:endParaRPr lang="it-IT" sz="1400" b="1" dirty="0">
              <a:latin typeface="Verdana" panose="020B0604030504040204" pitchFamily="34" charset="0"/>
              <a:ea typeface="Verdana" panose="020B0604030504040204" pitchFamily="34" charset="0"/>
              <a:cs typeface="Verdana" panose="020B0604030504040204" pitchFamily="34" charset="0"/>
            </a:endParaRPr>
          </a:p>
          <a:p>
            <a:r>
              <a:rPr lang="it-IT" sz="1400" b="1" dirty="0">
                <a:latin typeface="Verdana" panose="020B0604030504040204" pitchFamily="34" charset="0"/>
                <a:ea typeface="Verdana" panose="020B0604030504040204" pitchFamily="34" charset="0"/>
                <a:cs typeface="Verdana" panose="020B0604030504040204" pitchFamily="34" charset="0"/>
              </a:rPr>
              <a:t>polverosi</a:t>
            </a:r>
            <a:r>
              <a:rPr lang="it-IT" sz="1400" dirty="0">
                <a:latin typeface="Verdana" panose="020B0604030504040204" pitchFamily="34" charset="0"/>
                <a:ea typeface="Verdana" panose="020B0604030504040204" pitchFamily="34" charset="0"/>
                <a:cs typeface="Verdana" panose="020B0604030504040204" pitchFamily="34" charset="0"/>
              </a:rPr>
              <a:t> e qualche capra… I bambini </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a:latin typeface="Verdana" panose="020B0604030504040204" pitchFamily="34" charset="0"/>
                <a:ea typeface="Verdana" panose="020B0604030504040204" pitchFamily="34" charset="0"/>
                <a:cs typeface="Verdana" panose="020B0604030504040204" pitchFamily="34" charset="0"/>
              </a:rPr>
              <a:t>si lavavano con le foglie masticate delle </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a:latin typeface="Verdana" panose="020B0604030504040204" pitchFamily="34" charset="0"/>
                <a:ea typeface="Verdana" panose="020B0604030504040204" pitchFamily="34" charset="0"/>
                <a:cs typeface="Verdana" panose="020B0604030504040204" pitchFamily="34" charset="0"/>
              </a:rPr>
              <a:t>piante grasse…</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a:latin typeface="Verdana" panose="020B0604030504040204" pitchFamily="34" charset="0"/>
                <a:ea typeface="Verdana" panose="020B0604030504040204" pitchFamily="34" charset="0"/>
                <a:cs typeface="Verdana" panose="020B0604030504040204" pitchFamily="34" charset="0"/>
              </a:rPr>
              <a:t>Le poche bestie erano cotte e </a:t>
            </a:r>
            <a:r>
              <a:rPr lang="it-IT" sz="1400" b="1" dirty="0">
                <a:latin typeface="Verdana" panose="020B0604030504040204" pitchFamily="34" charset="0"/>
                <a:ea typeface="Verdana" panose="020B0604030504040204" pitchFamily="34" charset="0"/>
                <a:cs typeface="Verdana" panose="020B0604030504040204" pitchFamily="34" charset="0"/>
              </a:rPr>
              <a:t>rinsecchite</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a:latin typeface="Verdana" panose="020B0604030504040204" pitchFamily="34" charset="0"/>
                <a:ea typeface="Verdana" panose="020B0604030504040204" pitchFamily="34" charset="0"/>
                <a:cs typeface="Verdana" panose="020B0604030504040204" pitchFamily="34" charset="0"/>
              </a:rPr>
              <a:t>dal </a:t>
            </a:r>
            <a:r>
              <a:rPr lang="it-IT" sz="1400" b="1" dirty="0">
                <a:latin typeface="Verdana" panose="020B0604030504040204" pitchFamily="34" charset="0"/>
                <a:ea typeface="Verdana" panose="020B0604030504040204" pitchFamily="34" charset="0"/>
                <a:cs typeface="Verdana" panose="020B0604030504040204" pitchFamily="34" charset="0"/>
              </a:rPr>
              <a:t>caldo</a:t>
            </a:r>
            <a:r>
              <a:rPr lang="it-IT" sz="1400" dirty="0">
                <a:latin typeface="Verdana" panose="020B0604030504040204" pitchFamily="34" charset="0"/>
                <a:ea typeface="Verdana" panose="020B0604030504040204" pitchFamily="34" charset="0"/>
                <a:cs typeface="Verdana" panose="020B0604030504040204" pitchFamily="34" charset="0"/>
              </a:rPr>
              <a:t> e l’unica benedizione erano i </a:t>
            </a:r>
          </a:p>
          <a:p>
            <a:endParaRPr lang="it-IT" sz="1400" b="1" dirty="0">
              <a:latin typeface="Verdana" panose="020B0604030504040204" pitchFamily="34" charset="0"/>
              <a:ea typeface="Verdana" panose="020B0604030504040204" pitchFamily="34" charset="0"/>
              <a:cs typeface="Verdana" panose="020B0604030504040204" pitchFamily="34" charset="0"/>
            </a:endParaRPr>
          </a:p>
          <a:p>
            <a:r>
              <a:rPr lang="it-IT" sz="1400" b="1" dirty="0">
                <a:latin typeface="Verdana" panose="020B0604030504040204" pitchFamily="34" charset="0"/>
                <a:ea typeface="Verdana" panose="020B0604030504040204" pitchFamily="34" charset="0"/>
                <a:cs typeface="Verdana" panose="020B0604030504040204" pitchFamily="34" charset="0"/>
              </a:rPr>
              <a:t>temporali</a:t>
            </a:r>
            <a:r>
              <a:rPr lang="it-IT" sz="1400" dirty="0">
                <a:latin typeface="Verdana" panose="020B0604030504040204" pitchFamily="34" charset="0"/>
                <a:ea typeface="Verdana" panose="020B0604030504040204" pitchFamily="34" charset="0"/>
                <a:cs typeface="Verdana" panose="020B0604030504040204" pitchFamily="34" charset="0"/>
              </a:rPr>
              <a:t> che scoppiavano di rado </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a:latin typeface="Verdana" panose="020B0604030504040204" pitchFamily="34" charset="0"/>
                <a:ea typeface="Verdana" panose="020B0604030504040204" pitchFamily="34" charset="0"/>
                <a:cs typeface="Verdana" panose="020B0604030504040204" pitchFamily="34" charset="0"/>
              </a:rPr>
              <a:t>e </a:t>
            </a:r>
            <a:r>
              <a:rPr lang="it-IT" sz="1400" b="1" dirty="0">
                <a:latin typeface="Verdana" panose="020B0604030504040204" pitchFamily="34" charset="0"/>
                <a:ea typeface="Verdana" panose="020B0604030504040204" pitchFamily="34" charset="0"/>
                <a:cs typeface="Verdana" panose="020B0604030504040204" pitchFamily="34" charset="0"/>
              </a:rPr>
              <a:t>duravano poco</a:t>
            </a:r>
            <a:r>
              <a:rPr lang="it-IT" sz="1400" dirty="0">
                <a:latin typeface="Verdana" panose="020B0604030504040204" pitchFamily="34" charset="0"/>
                <a:ea typeface="Verdana" panose="020B0604030504040204" pitchFamily="34" charset="0"/>
                <a:cs typeface="Verdana" panose="020B0604030504040204" pitchFamily="34" charset="0"/>
              </a:rPr>
              <a:t>…</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a:latin typeface="Verdana" panose="020B0604030504040204" pitchFamily="34" charset="0"/>
                <a:ea typeface="Verdana" panose="020B0604030504040204" pitchFamily="34" charset="0"/>
                <a:cs typeface="Verdana" panose="020B0604030504040204" pitchFamily="34" charset="0"/>
              </a:rPr>
              <a:t>Quando si avvicinava il temporale … </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a:latin typeface="Verdana" panose="020B0604030504040204" pitchFamily="34" charset="0"/>
                <a:ea typeface="Verdana" panose="020B0604030504040204" pitchFamily="34" charset="0"/>
                <a:cs typeface="Verdana" panose="020B0604030504040204" pitchFamily="34" charset="0"/>
              </a:rPr>
              <a:t>era una festa  che durava solo qualche </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a:latin typeface="Verdana" panose="020B0604030504040204" pitchFamily="34" charset="0"/>
                <a:ea typeface="Verdana" panose="020B0604030504040204" pitchFamily="34" charset="0"/>
                <a:cs typeface="Verdana" panose="020B0604030504040204" pitchFamily="34" charset="0"/>
              </a:rPr>
              <a:t>minuto, ma regalava acqua a sufficienza </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a:latin typeface="Verdana" panose="020B0604030504040204" pitchFamily="34" charset="0"/>
                <a:ea typeface="Verdana" panose="020B0604030504040204" pitchFamily="34" charset="0"/>
                <a:cs typeface="Verdana" panose="020B0604030504040204" pitchFamily="34" charset="0"/>
              </a:rPr>
              <a:t>per non far </a:t>
            </a:r>
            <a:r>
              <a:rPr lang="it-IT" sz="1400" b="1" dirty="0">
                <a:latin typeface="Verdana" panose="020B0604030504040204" pitchFamily="34" charset="0"/>
                <a:ea typeface="Verdana" panose="020B0604030504040204" pitchFamily="34" charset="0"/>
                <a:cs typeface="Verdana" panose="020B0604030504040204" pitchFamily="34" charset="0"/>
              </a:rPr>
              <a:t>morire di sete</a:t>
            </a:r>
            <a:r>
              <a:rPr lang="it-IT" sz="1400" dirty="0">
                <a:latin typeface="Verdana" panose="020B0604030504040204" pitchFamily="34" charset="0"/>
                <a:ea typeface="Verdana" panose="020B0604030504040204" pitchFamily="34" charset="0"/>
                <a:cs typeface="Verdana" panose="020B0604030504040204" pitchFamily="34" charset="0"/>
              </a:rPr>
              <a:t> gli uomini e le </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a:latin typeface="Verdana" panose="020B0604030504040204" pitchFamily="34" charset="0"/>
                <a:ea typeface="Verdana" panose="020B0604030504040204" pitchFamily="34" charset="0"/>
                <a:cs typeface="Verdana" panose="020B0604030504040204" pitchFamily="34" charset="0"/>
              </a:rPr>
              <a:t>bestie.</a:t>
            </a:r>
          </a:p>
        </p:txBody>
      </p:sp>
    </p:spTree>
    <p:extLst>
      <p:ext uri="{BB962C8B-B14F-4D97-AF65-F5344CB8AC3E}">
        <p14:creationId xmlns:p14="http://schemas.microsoft.com/office/powerpoint/2010/main" val="2492922898"/>
      </p:ext>
    </p:extLst>
  </p:cSld>
  <p:clrMapOvr>
    <a:masterClrMapping/>
  </p:clrMapOvr>
  <p:transition spd="slow">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101AD2-5BE6-4B80-AA21-60C682787A62}"/>
              </a:ext>
            </a:extLst>
          </p:cNvPr>
          <p:cNvSpPr>
            <a:spLocks noGrp="1"/>
          </p:cNvSpPr>
          <p:nvPr>
            <p:ph type="title"/>
          </p:nvPr>
        </p:nvSpPr>
        <p:spPr>
          <a:xfrm>
            <a:off x="457200" y="116633"/>
            <a:ext cx="8229600" cy="546752"/>
          </a:xfrm>
          <a:ln>
            <a:solidFill>
              <a:srgbClr val="FF0000"/>
            </a:solidFill>
          </a:ln>
        </p:spPr>
        <p:txBody>
          <a:bodyPr>
            <a:normAutofit/>
          </a:bodyPr>
          <a:lstStyle/>
          <a:p>
            <a:r>
              <a:rPr lang="it-IT" sz="2000" dirty="0">
                <a:solidFill>
                  <a:srgbClr val="FF0000"/>
                </a:solidFill>
              </a:rPr>
              <a:t>STIAMO SPERIMENTANDO…</a:t>
            </a:r>
          </a:p>
        </p:txBody>
      </p:sp>
      <p:pic>
        <p:nvPicPr>
          <p:cNvPr id="6" name="Picture 2" descr="C:\Users\Notebook\Desktop\esperimento.jpg">
            <a:extLst>
              <a:ext uri="{FF2B5EF4-FFF2-40B4-BE49-F238E27FC236}">
                <a16:creationId xmlns:a16="http://schemas.microsoft.com/office/drawing/2014/main" id="{E697615B-CC94-4631-B7FC-61E18111147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764704"/>
            <a:ext cx="3812289" cy="28581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Notebook\Desktop\vasi comunicanti.jpg">
            <a:extLst>
              <a:ext uri="{FF2B5EF4-FFF2-40B4-BE49-F238E27FC236}">
                <a16:creationId xmlns:a16="http://schemas.microsoft.com/office/drawing/2014/main" id="{597168D2-DE76-4F46-B79E-297E604C5D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716016" y="764704"/>
            <a:ext cx="3704624" cy="2778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Notebook\Desktop\IMG-20201110-WA0002.jpg">
            <a:extLst>
              <a:ext uri="{FF2B5EF4-FFF2-40B4-BE49-F238E27FC236}">
                <a16:creationId xmlns:a16="http://schemas.microsoft.com/office/drawing/2014/main" id="{60D0D7A4-39CD-430A-8E8D-88C24D1E11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59" y="3724145"/>
            <a:ext cx="3812289" cy="28592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Notebook\Desktop\IMG-20201110-WA0001.jpg">
            <a:extLst>
              <a:ext uri="{FF2B5EF4-FFF2-40B4-BE49-F238E27FC236}">
                <a16:creationId xmlns:a16="http://schemas.microsoft.com/office/drawing/2014/main" id="{C4EDB98C-5D65-4E9B-B6AD-78AEB5DD4C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3" y="3744903"/>
            <a:ext cx="3704627" cy="277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333521"/>
      </p:ext>
    </p:extLst>
  </p:cSld>
  <p:clrMapOvr>
    <a:masterClrMapping/>
  </p:clrMapOvr>
  <p:transition spd="slow">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199" y="476672"/>
            <a:ext cx="8229600" cy="1143000"/>
          </a:xfrm>
          <a:ln>
            <a:solidFill>
              <a:srgbClr val="FF0000"/>
            </a:solidFill>
          </a:ln>
        </p:spPr>
        <p:txBody>
          <a:bodyPr>
            <a:normAutofit fontScale="90000"/>
          </a:bodyPr>
          <a:lstStyle/>
          <a:p>
            <a:r>
              <a:rPr lang="it-IT" sz="2000" dirty="0"/>
              <a:t>Nel mondo i consumi d’acqua continuano ad aumentare perché la popolazione mondiale cresce di continuo. L’acqua è sempre di più un bene prezioso e indispensabile.</a:t>
            </a:r>
            <a:br>
              <a:rPr lang="it-IT" sz="2000" dirty="0">
                <a:solidFill>
                  <a:srgbClr val="FF0000"/>
                </a:solidFill>
                <a:latin typeface="Verdana" panose="020B0604030504040204" pitchFamily="34" charset="0"/>
                <a:ea typeface="Verdana" panose="020B0604030504040204" pitchFamily="34" charset="0"/>
                <a:cs typeface="Verdana" panose="020B0604030504040204" pitchFamily="34" charset="0"/>
              </a:rPr>
            </a:br>
            <a:r>
              <a:rPr lang="it-IT" sz="2000" dirty="0">
                <a:solidFill>
                  <a:srgbClr val="FF0000"/>
                </a:solidFill>
                <a:latin typeface="Verdana" panose="020B0604030504040204" pitchFamily="34" charset="0"/>
                <a:ea typeface="Verdana" panose="020B0604030504040204" pitchFamily="34" charset="0"/>
                <a:cs typeface="Verdana" panose="020B0604030504040204" pitchFamily="34" charset="0"/>
              </a:rPr>
              <a:t>I CONSUMI DI ACQUA IN ALCUNI STATI DEL MONDO</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0980" y="2132856"/>
            <a:ext cx="8482039" cy="3600399"/>
          </a:xfrm>
          <a:ln>
            <a:solidFill>
              <a:schemeClr val="tx2"/>
            </a:solidFill>
          </a:ln>
        </p:spPr>
      </p:pic>
    </p:spTree>
    <p:extLst>
      <p:ext uri="{BB962C8B-B14F-4D97-AF65-F5344CB8AC3E}">
        <p14:creationId xmlns:p14="http://schemas.microsoft.com/office/powerpoint/2010/main" val="405038429"/>
      </p:ext>
    </p:extLst>
  </p:cSld>
  <p:clrMapOvr>
    <a:masterClrMapping/>
  </p:clrMapOvr>
  <p:transition spd="slow">
    <p:dissolv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13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3" name="Freeform: Shape 13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5" name="Isosceles Triangle 14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Notebook\Desktop\CV18022020_0001.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624345" y="643467"/>
            <a:ext cx="5895308" cy="557106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147" name="Isosceles Triangle 14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6560174"/>
      </p:ext>
    </p:extLst>
  </p:cSld>
  <p:clrMapOvr>
    <a:masterClrMapping/>
  </p:clrMapOvr>
  <p:transition spd="slow">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498178"/>
          </a:xfrm>
          <a:ln>
            <a:solidFill>
              <a:srgbClr val="FF0000"/>
            </a:solidFill>
          </a:ln>
        </p:spPr>
        <p:txBody>
          <a:bodyPr>
            <a:normAutofit/>
          </a:bodyPr>
          <a:lstStyle/>
          <a:p>
            <a:r>
              <a:rPr lang="it-IT" sz="2200" dirty="0">
                <a:solidFill>
                  <a:srgbClr val="FF0000"/>
                </a:solidFill>
              </a:rPr>
              <a:t>LA MAPPA DELLA SETE NEL MONDO</a:t>
            </a:r>
            <a:br>
              <a:rPr lang="it-IT" sz="2200" dirty="0">
                <a:solidFill>
                  <a:srgbClr val="FF0000"/>
                </a:solidFill>
              </a:rPr>
            </a:br>
            <a:r>
              <a:rPr lang="it-IT" sz="1800" dirty="0"/>
              <a:t>Attraverso l’uso di colori che vanno dal verde al rosso scuro, la mappa ci ha permesso  di vedere le aree del globo che più soffrono per la scarsità di questo bene prezioso. </a:t>
            </a:r>
            <a:endParaRPr lang="it-IT" sz="1800" dirty="0">
              <a:solidFill>
                <a:srgbClr val="FF0000"/>
              </a:solidFill>
            </a:endParaRPr>
          </a:p>
        </p:txBody>
      </p:sp>
      <p:pic>
        <p:nvPicPr>
          <p:cNvPr id="2050" name="Picture 2" descr="C:\Users\Notebook\Desktop\Immagin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3421" y="1916832"/>
            <a:ext cx="8136905" cy="4536504"/>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415253"/>
      </p:ext>
    </p:extLst>
  </p:cSld>
  <p:clrMapOvr>
    <a:masterClrMapping/>
  </p:clrMapOvr>
  <p:transition spd="slow">
    <p:dissolv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515125" y="1153572"/>
            <a:ext cx="2400300" cy="4461163"/>
          </a:xfrm>
        </p:spPr>
        <p:txBody>
          <a:bodyPr>
            <a:normAutofit/>
          </a:bodyPr>
          <a:lstStyle/>
          <a:p>
            <a:r>
              <a:rPr lang="it-IT">
                <a:solidFill>
                  <a:srgbClr val="FFFFFF"/>
                </a:solidFill>
              </a:rPr>
              <a:t>Le cause della scarsità d’acqua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p:cNvSpPr>
            <a:spLocks noGrp="1"/>
          </p:cNvSpPr>
          <p:nvPr>
            <p:ph idx="1"/>
          </p:nvPr>
        </p:nvSpPr>
        <p:spPr>
          <a:xfrm>
            <a:off x="3335481" y="260648"/>
            <a:ext cx="5179868" cy="6278264"/>
          </a:xfrm>
          <a:ln>
            <a:solidFill>
              <a:srgbClr val="FF0000"/>
            </a:solidFill>
          </a:ln>
        </p:spPr>
        <p:txBody>
          <a:bodyPr anchor="ctr">
            <a:noAutofit/>
          </a:bodyPr>
          <a:lstStyle/>
          <a:p>
            <a:pPr lvl="0">
              <a:lnSpc>
                <a:spcPct val="90000"/>
              </a:lnSpc>
            </a:pPr>
            <a:r>
              <a:rPr lang="it-IT" sz="1400" dirty="0"/>
              <a:t>In alcune parti del mondo le riserve d’acqua, come abbiamo visto, sono limitate per la scarsità di precipitazioni; </a:t>
            </a:r>
          </a:p>
          <a:p>
            <a:pPr lvl="0">
              <a:lnSpc>
                <a:spcPct val="90000"/>
              </a:lnSpc>
            </a:pPr>
            <a:r>
              <a:rPr lang="it-IT" sz="1400" dirty="0"/>
              <a:t>Ad essa contribuisce la deforestazione (cioè il taglio di vaste aree di boschi) praticata per costruire edifici  e per realizzare attività agricole e commerciali. Il disboscamento. infatti, contribuisce  a una riduzione della  traspirazione delle piante e quindi dell’umidità atmosferica e delle precipitazioni.</a:t>
            </a:r>
          </a:p>
          <a:p>
            <a:pPr lvl="0">
              <a:lnSpc>
                <a:spcPct val="90000"/>
              </a:lnSpc>
            </a:pPr>
            <a:r>
              <a:rPr lang="it-IT" sz="1400" dirty="0"/>
              <a:t>Gli alberi, con la fotosintesi, assorbono poi l’anidride carbonica. Per questo il disboscamento causa un aumento di CO2 nell’atmosfera e contribuisce all’effetto serra che fa innalzare le temperature su tutto il pianeta (riscaldamento globale). </a:t>
            </a:r>
          </a:p>
          <a:p>
            <a:pPr lvl="0">
              <a:lnSpc>
                <a:spcPct val="90000"/>
              </a:lnSpc>
            </a:pPr>
            <a:r>
              <a:rPr lang="it-IT" sz="1400" dirty="0"/>
              <a:t>Il riscaldamento globale può avere un  impatto dannoso sull’agricoltura soprattutto nelle nazioni in via di sviluppo.</a:t>
            </a:r>
          </a:p>
          <a:p>
            <a:pPr lvl="0">
              <a:lnSpc>
                <a:spcPct val="90000"/>
              </a:lnSpc>
            </a:pPr>
            <a:endParaRPr lang="it-IT" sz="1400" dirty="0"/>
          </a:p>
          <a:p>
            <a:pPr marL="0" lvl="0" indent="0">
              <a:lnSpc>
                <a:spcPct val="90000"/>
              </a:lnSpc>
              <a:buNone/>
            </a:pPr>
            <a:r>
              <a:rPr lang="it-IT" sz="1400" dirty="0"/>
              <a:t>        </a:t>
            </a:r>
            <a:r>
              <a:rPr lang="it-IT" sz="1400" b="1" dirty="0"/>
              <a:t>Le risorse d’acqua sono sempre più minacciate da:</a:t>
            </a:r>
          </a:p>
          <a:p>
            <a:pPr marL="0" lvl="0" indent="0">
              <a:lnSpc>
                <a:spcPct val="90000"/>
              </a:lnSpc>
              <a:buNone/>
            </a:pPr>
            <a:r>
              <a:rPr lang="it-IT" sz="1400" dirty="0"/>
              <a:t>        - aumento della richiesta dovuto all’incremento della  </a:t>
            </a:r>
          </a:p>
          <a:p>
            <a:pPr marL="0" lvl="0" indent="0">
              <a:lnSpc>
                <a:spcPct val="90000"/>
              </a:lnSpc>
              <a:buNone/>
            </a:pPr>
            <a:r>
              <a:rPr lang="it-IT" sz="1400" dirty="0"/>
              <a:t>          popolazione;</a:t>
            </a:r>
          </a:p>
          <a:p>
            <a:pPr marL="0" lvl="0" indent="0">
              <a:lnSpc>
                <a:spcPct val="90000"/>
              </a:lnSpc>
              <a:buNone/>
            </a:pPr>
            <a:r>
              <a:rPr lang="it-IT" sz="1400" dirty="0"/>
              <a:t>        - aumento dell’inquinamento dovuto all’uso di prodotti chimici</a:t>
            </a:r>
          </a:p>
          <a:p>
            <a:pPr marL="0" lvl="0" indent="0">
              <a:lnSpc>
                <a:spcPct val="90000"/>
              </a:lnSpc>
              <a:buNone/>
            </a:pPr>
            <a:r>
              <a:rPr lang="it-IT" sz="1400" dirty="0"/>
              <a:t>          in agricoltura;</a:t>
            </a:r>
          </a:p>
          <a:p>
            <a:pPr marL="0" lvl="0" indent="0">
              <a:lnSpc>
                <a:spcPct val="90000"/>
              </a:lnSpc>
              <a:buNone/>
            </a:pPr>
            <a:r>
              <a:rPr lang="it-IT" sz="1400" dirty="0"/>
              <a:t>        - cattiva gestione dell’ambiente: spreco di risorse idriche;</a:t>
            </a:r>
          </a:p>
          <a:p>
            <a:pPr marL="0" lvl="0" indent="0">
              <a:lnSpc>
                <a:spcPct val="90000"/>
              </a:lnSpc>
              <a:buNone/>
            </a:pPr>
            <a:r>
              <a:rPr lang="it-IT" sz="1400" dirty="0"/>
              <a:t>           mancato riutilizzo </a:t>
            </a:r>
          </a:p>
          <a:p>
            <a:pPr marL="0" lvl="0" indent="0">
              <a:lnSpc>
                <a:spcPct val="90000"/>
              </a:lnSpc>
              <a:buNone/>
            </a:pPr>
            <a:r>
              <a:rPr lang="it-IT" sz="1400" dirty="0"/>
              <a:t>          delle acque di scarto dopo averle rese potabili, perdite nella</a:t>
            </a:r>
          </a:p>
          <a:p>
            <a:pPr marL="0" lvl="0" indent="0">
              <a:lnSpc>
                <a:spcPct val="90000"/>
              </a:lnSpc>
              <a:buNone/>
            </a:pPr>
            <a:r>
              <a:rPr lang="it-IT" sz="1400" dirty="0"/>
              <a:t>          rete idrica;</a:t>
            </a:r>
          </a:p>
          <a:p>
            <a:pPr marL="0" lvl="0" indent="0">
              <a:lnSpc>
                <a:spcPct val="90000"/>
              </a:lnSpc>
              <a:buNone/>
            </a:pPr>
            <a:r>
              <a:rPr lang="it-IT" sz="1400" dirty="0"/>
              <a:t>        - nei paesi poveri impossibilità di accedere alla rete idrica per</a:t>
            </a:r>
          </a:p>
          <a:p>
            <a:pPr marL="0" lvl="0" indent="0">
              <a:lnSpc>
                <a:spcPct val="90000"/>
              </a:lnSpc>
              <a:buNone/>
            </a:pPr>
            <a:r>
              <a:rPr lang="it-IT" sz="1400" dirty="0"/>
              <a:t>          mancanza di risorse economiche;</a:t>
            </a:r>
          </a:p>
          <a:p>
            <a:pPr marL="0" lvl="0" indent="0">
              <a:lnSpc>
                <a:spcPct val="90000"/>
              </a:lnSpc>
              <a:buNone/>
            </a:pPr>
            <a:r>
              <a:rPr lang="it-IT" sz="1400" dirty="0"/>
              <a:t>         - guerre tra gli Stati per il controllo dell’acqua dei fiumi.</a:t>
            </a:r>
          </a:p>
          <a:p>
            <a:pPr marL="0" lvl="0" indent="0">
              <a:lnSpc>
                <a:spcPct val="90000"/>
              </a:lnSpc>
              <a:buNone/>
            </a:pPr>
            <a:r>
              <a:rPr lang="it-IT" sz="1400" dirty="0"/>
              <a:t>     </a:t>
            </a:r>
          </a:p>
        </p:txBody>
      </p:sp>
    </p:spTree>
    <p:extLst>
      <p:ext uri="{BB962C8B-B14F-4D97-AF65-F5344CB8AC3E}">
        <p14:creationId xmlns:p14="http://schemas.microsoft.com/office/powerpoint/2010/main" val="4077438788"/>
      </p:ext>
    </p:extLst>
  </p:cSld>
  <p:clrMapOvr>
    <a:masterClrMapping/>
  </p:clrMapOvr>
  <p:transition spd="slow">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62074"/>
          </a:xfrm>
          <a:ln w="12700">
            <a:solidFill>
              <a:srgbClr val="00B050"/>
            </a:solidFill>
          </a:ln>
        </p:spPr>
        <p:txBody>
          <a:bodyPr>
            <a:noAutofit/>
          </a:bodyPr>
          <a:lstStyle/>
          <a:p>
            <a:r>
              <a:rPr lang="it-IT" sz="3200" dirty="0">
                <a:solidFill>
                  <a:srgbClr val="FF0000"/>
                </a:solidFill>
              </a:rPr>
              <a:t>Le cause della scarsità d’acqua: la nostra mappa</a:t>
            </a:r>
            <a:r>
              <a:rPr lang="it-IT" sz="3200" dirty="0"/>
              <a:t>.</a:t>
            </a:r>
          </a:p>
        </p:txBody>
      </p:sp>
      <p:pic>
        <p:nvPicPr>
          <p:cNvPr id="5" name="Segnaposto contenuto 4">
            <a:extLst>
              <a:ext uri="{FF2B5EF4-FFF2-40B4-BE49-F238E27FC236}">
                <a16:creationId xmlns:a16="http://schemas.microsoft.com/office/drawing/2014/main" id="{64D65AE4-D819-43E3-B1D4-AB9A06D3CBA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916662" y="35665"/>
            <a:ext cx="5310675" cy="7200802"/>
          </a:xfrm>
          <a:ln w="57150">
            <a:solidFill>
              <a:srgbClr val="00B050"/>
            </a:solidFill>
          </a:ln>
        </p:spPr>
      </p:pic>
    </p:spTree>
    <p:extLst>
      <p:ext uri="{BB962C8B-B14F-4D97-AF65-F5344CB8AC3E}">
        <p14:creationId xmlns:p14="http://schemas.microsoft.com/office/powerpoint/2010/main" val="4232830099"/>
      </p:ext>
    </p:extLst>
  </p:cSld>
  <p:clrMapOvr>
    <a:masterClrMapping/>
  </p:clrMapOvr>
  <p:transition spd="slow">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764704"/>
            <a:ext cx="8229600" cy="936104"/>
          </a:xfrm>
          <a:ln>
            <a:solidFill>
              <a:srgbClr val="FF0000"/>
            </a:solidFill>
          </a:ln>
        </p:spPr>
        <p:txBody>
          <a:bodyPr>
            <a:noAutofit/>
          </a:bodyPr>
          <a:lstStyle/>
          <a:p>
            <a:br>
              <a:rPr lang="it-IT" sz="2000" dirty="0">
                <a:solidFill>
                  <a:srgbClr val="FF0000"/>
                </a:solidFill>
              </a:rPr>
            </a:br>
            <a:r>
              <a:rPr lang="it-IT" sz="2000" dirty="0">
                <a:solidFill>
                  <a:srgbClr val="FF0000"/>
                </a:solidFill>
              </a:rPr>
              <a:t>CONSEGUENZE DELLA SCARSITA’ D’ACQUA IN AGRICOLTURA.</a:t>
            </a:r>
            <a:br>
              <a:rPr lang="it-IT" sz="1800" dirty="0">
                <a:solidFill>
                  <a:srgbClr val="FF0000"/>
                </a:solidFill>
              </a:rPr>
            </a:br>
            <a:endParaRPr lang="it-IT" sz="1800" dirty="0"/>
          </a:p>
        </p:txBody>
      </p:sp>
      <p:sp>
        <p:nvSpPr>
          <p:cNvPr id="9" name="Segnaposto testo 8"/>
          <p:cNvSpPr>
            <a:spLocks noGrp="1"/>
          </p:cNvSpPr>
          <p:nvPr>
            <p:ph type="body" idx="1"/>
          </p:nvPr>
        </p:nvSpPr>
        <p:spPr>
          <a:xfrm>
            <a:off x="457200" y="2564904"/>
            <a:ext cx="4040188" cy="504055"/>
          </a:xfrm>
        </p:spPr>
        <p:txBody>
          <a:bodyPr>
            <a:normAutofit fontScale="70000" lnSpcReduction="20000"/>
          </a:bodyPr>
          <a:lstStyle/>
          <a:p>
            <a:r>
              <a:rPr lang="it-IT" sz="2900" dirty="0">
                <a:solidFill>
                  <a:srgbClr val="FF0000"/>
                </a:solidFill>
              </a:rPr>
              <a:t>CAMPI IRRIGATI </a:t>
            </a:r>
            <a:r>
              <a:rPr lang="it-IT" sz="2000" b="0" dirty="0"/>
              <a:t>( dove l’acqua è abbondante)</a:t>
            </a:r>
            <a:endParaRPr lang="it-IT" dirty="0">
              <a:solidFill>
                <a:srgbClr val="FF0000"/>
              </a:solidFill>
            </a:endParaRPr>
          </a:p>
        </p:txBody>
      </p:sp>
      <p:pic>
        <p:nvPicPr>
          <p:cNvPr id="1026" name="Picture 2" descr="C:\Users\Laura\Desktop\IMAGE_FILE_364708.jpg"/>
          <p:cNvPicPr>
            <a:picLocks noGrp="1" noChangeAspect="1" noChangeArrowheads="1"/>
          </p:cNvPicPr>
          <p:nvPr>
            <p:ph sz="half" idx="2"/>
          </p:nvPr>
        </p:nvPicPr>
        <p:blipFill>
          <a:blip r:embed="rId2" cstate="print"/>
          <a:stretch>
            <a:fillRect/>
          </a:stretch>
        </p:blipFill>
        <p:spPr bwMode="auto">
          <a:xfrm>
            <a:off x="251520" y="3284984"/>
            <a:ext cx="4248472" cy="3194871"/>
          </a:xfrm>
          <a:prstGeom prst="rect">
            <a:avLst/>
          </a:prstGeom>
          <a:noFill/>
        </p:spPr>
      </p:pic>
      <p:sp>
        <p:nvSpPr>
          <p:cNvPr id="10" name="Segnaposto testo 9"/>
          <p:cNvSpPr>
            <a:spLocks noGrp="1"/>
          </p:cNvSpPr>
          <p:nvPr>
            <p:ph type="body" sz="quarter" idx="3"/>
          </p:nvPr>
        </p:nvSpPr>
        <p:spPr>
          <a:xfrm>
            <a:off x="4645025" y="2708920"/>
            <a:ext cx="3815407" cy="648072"/>
          </a:xfrm>
        </p:spPr>
        <p:txBody>
          <a:bodyPr>
            <a:normAutofit lnSpcReduction="10000"/>
          </a:bodyPr>
          <a:lstStyle/>
          <a:p>
            <a:r>
              <a:rPr lang="it-IT" sz="2000" dirty="0">
                <a:solidFill>
                  <a:srgbClr val="FF0000"/>
                </a:solidFill>
              </a:rPr>
              <a:t>TERRA RIARSA PER LA SICCITA’</a:t>
            </a:r>
          </a:p>
          <a:p>
            <a:r>
              <a:rPr lang="it-IT" sz="1400" b="0" dirty="0"/>
              <a:t>(dove l’acqua scarseggia)</a:t>
            </a:r>
          </a:p>
        </p:txBody>
      </p:sp>
      <p:pic>
        <p:nvPicPr>
          <p:cNvPr id="7" name="Segnaposto contenuto 6" descr="C:\Users\Laura\Desktop\Scansione referti + didattica\CCF09062014_0002.jpg"/>
          <p:cNvPicPr>
            <a:picLocks noGrp="1"/>
          </p:cNvPicPr>
          <p:nvPr>
            <p:ph sz="quarter" idx="4"/>
          </p:nvPr>
        </p:nvPicPr>
        <p:blipFill>
          <a:blip r:embed="rId3" cstate="print"/>
          <a:stretch>
            <a:fillRect/>
          </a:stretch>
        </p:blipFill>
        <p:spPr bwMode="auto">
          <a:xfrm rot="16200000">
            <a:off x="5076056" y="2924944"/>
            <a:ext cx="3168352" cy="4032448"/>
          </a:xfrm>
          <a:prstGeom prst="rect">
            <a:avLst/>
          </a:prstGeom>
          <a:noFill/>
          <a:ln w="9525">
            <a:noFill/>
            <a:miter lim="800000"/>
            <a:headEnd/>
            <a:tailEnd/>
          </a:ln>
        </p:spPr>
      </p:pic>
    </p:spTree>
  </p:cSld>
  <p:clrMapOvr>
    <a:masterClrMapping/>
  </p:clrMapOvr>
  <p:transition spd="slow">
    <p:spli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dn.blogosfere.it/lapulcedivoltaire/images/africa.jpg"/>
          <p:cNvPicPr>
            <a:picLocks noChangeAspect="1" noChangeArrowheads="1"/>
          </p:cNvPicPr>
          <p:nvPr/>
        </p:nvPicPr>
        <p:blipFill>
          <a:blip r:embed="rId2" cstate="print"/>
          <a:srcRect/>
          <a:stretch>
            <a:fillRect/>
          </a:stretch>
        </p:blipFill>
        <p:spPr bwMode="auto">
          <a:xfrm>
            <a:off x="4572000" y="3356992"/>
            <a:ext cx="4317701" cy="3024336"/>
          </a:xfrm>
          <a:prstGeom prst="rect">
            <a:avLst/>
          </a:prstGeom>
          <a:noFill/>
        </p:spPr>
      </p:pic>
      <p:pic>
        <p:nvPicPr>
          <p:cNvPr id="1029" name="Picture 5" descr="C:\Users\Laura\Desktop\AFRICA CARTINA.jpg"/>
          <p:cNvPicPr>
            <a:picLocks noChangeAspect="1" noChangeArrowheads="1"/>
          </p:cNvPicPr>
          <p:nvPr/>
        </p:nvPicPr>
        <p:blipFill>
          <a:blip r:embed="rId3" cstate="print"/>
          <a:srcRect/>
          <a:stretch>
            <a:fillRect/>
          </a:stretch>
        </p:blipFill>
        <p:spPr bwMode="auto">
          <a:xfrm>
            <a:off x="323528" y="2420888"/>
            <a:ext cx="4176464" cy="4176464"/>
          </a:xfrm>
          <a:prstGeom prst="rect">
            <a:avLst/>
          </a:prstGeom>
          <a:noFill/>
        </p:spPr>
      </p:pic>
      <p:sp>
        <p:nvSpPr>
          <p:cNvPr id="11" name="CasellaDiTesto 10"/>
          <p:cNvSpPr txBox="1"/>
          <p:nvPr/>
        </p:nvSpPr>
        <p:spPr>
          <a:xfrm>
            <a:off x="323528" y="260648"/>
            <a:ext cx="8424936" cy="1631216"/>
          </a:xfrm>
          <a:prstGeom prst="rect">
            <a:avLst/>
          </a:prstGeom>
          <a:noFill/>
          <a:ln>
            <a:solidFill>
              <a:srgbClr val="FF0000"/>
            </a:solidFill>
          </a:ln>
        </p:spPr>
        <p:txBody>
          <a:bodyPr wrap="square" rtlCol="0">
            <a:spAutoFit/>
          </a:bodyPr>
          <a:lstStyle/>
          <a:p>
            <a:r>
              <a:rPr lang="it-IT" sz="2000" dirty="0">
                <a:solidFill>
                  <a:srgbClr val="FF0000"/>
                </a:solidFill>
              </a:rPr>
              <a:t>Il Sahel</a:t>
            </a:r>
            <a:r>
              <a:rPr lang="it-IT" sz="2000" dirty="0"/>
              <a:t> è una  lingua di terra scarsamente abitata a sud del  deserto del Sahara ; qui la stagione delle piogge si alterna alla stagione secca con piogge quasi assenti. Negli ultimi decenni si è assistito ad un prolungamento della stagione arida anche a causa del riscaldamento globale del nostro pianeta . Il Sahel comprende molti Stati come possiamo leggere nella cartina di destra. </a:t>
            </a:r>
          </a:p>
        </p:txBody>
      </p:sp>
    </p:spTree>
  </p:cSld>
  <p:clrMapOvr>
    <a:masterClrMapping/>
  </p:clrMapOvr>
  <p:transition spd="slow">
    <p:split orient="vert" dir="in"/>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23528" y="332656"/>
            <a:ext cx="8640960" cy="2554545"/>
          </a:xfrm>
          <a:prstGeom prst="rect">
            <a:avLst/>
          </a:prstGeom>
          <a:noFill/>
          <a:ln>
            <a:solidFill>
              <a:srgbClr val="FF0000"/>
            </a:solidFill>
          </a:ln>
        </p:spPr>
        <p:txBody>
          <a:bodyPr wrap="square" rtlCol="0">
            <a:spAutoFit/>
          </a:bodyPr>
          <a:lstStyle/>
          <a:p>
            <a:r>
              <a:rPr lang="it-IT" sz="2000" dirty="0"/>
              <a:t>I Paesi della fascia de</a:t>
            </a:r>
            <a:r>
              <a:rPr lang="it-IT" sz="2000" dirty="0">
                <a:solidFill>
                  <a:srgbClr val="FF0000"/>
                </a:solidFill>
              </a:rPr>
              <a:t>l Sahel  </a:t>
            </a:r>
            <a:r>
              <a:rPr lang="it-IT" sz="2000" dirty="0"/>
              <a:t>in Africa, ma anche alcuni Paesi dell’Africa orientale,  soffrono di cronica mancanza di acqua dovuta alla siccità  e  sono Paesi poveri. La loro economia si regge sull’agricoltura, costantemente minacciata dalla siccità  e sull’allevamento.</a:t>
            </a:r>
          </a:p>
          <a:p>
            <a:r>
              <a:rPr lang="it-IT" sz="2000" b="1" dirty="0"/>
              <a:t>La carenza di acqua  costringe le donne  che abitano in zone di campagna  a percorrere molti chilometri per attingere l’acqua necessaria per la famiglia e per abbeverare gli animali.</a:t>
            </a:r>
          </a:p>
          <a:p>
            <a:endParaRPr lang="it-IT" sz="2000" b="1" dirty="0"/>
          </a:p>
        </p:txBody>
      </p:sp>
      <p:pic>
        <p:nvPicPr>
          <p:cNvPr id="7" name="Segnaposto contenuto 6" descr="http://afrofocus.files.wordpress.com/2013/03/world-water-day-is-22nd-m-003.jpg"/>
          <p:cNvPicPr>
            <a:picLocks/>
          </p:cNvPicPr>
          <p:nvPr/>
        </p:nvPicPr>
        <p:blipFill>
          <a:blip r:embed="rId2" cstate="print"/>
          <a:srcRect/>
          <a:stretch>
            <a:fillRect/>
          </a:stretch>
        </p:blipFill>
        <p:spPr bwMode="auto">
          <a:xfrm>
            <a:off x="251520" y="3068960"/>
            <a:ext cx="4040188" cy="3168352"/>
          </a:xfrm>
          <a:prstGeom prst="rect">
            <a:avLst/>
          </a:prstGeom>
          <a:noFill/>
          <a:ln w="9525">
            <a:noFill/>
            <a:miter lim="800000"/>
            <a:headEnd/>
            <a:tailEnd/>
          </a:ln>
        </p:spPr>
      </p:pic>
      <p:pic>
        <p:nvPicPr>
          <p:cNvPr id="46083" name="Picture 3" descr="C:\Users\Laura\Desktop\animale che si abbevera.jpg"/>
          <p:cNvPicPr>
            <a:picLocks noChangeAspect="1" noChangeArrowheads="1"/>
          </p:cNvPicPr>
          <p:nvPr/>
        </p:nvPicPr>
        <p:blipFill>
          <a:blip r:embed="rId3" cstate="print"/>
          <a:srcRect/>
          <a:stretch>
            <a:fillRect/>
          </a:stretch>
        </p:blipFill>
        <p:spPr bwMode="auto">
          <a:xfrm>
            <a:off x="4515281" y="3068960"/>
            <a:ext cx="4628719" cy="3168352"/>
          </a:xfrm>
          <a:prstGeom prst="rect">
            <a:avLst/>
          </a:prstGeom>
          <a:noFill/>
        </p:spPr>
      </p:pic>
    </p:spTree>
  </p:cSld>
  <p:clrMapOvr>
    <a:masterClrMapping/>
  </p:clrMapOvr>
  <p:transition spd="slow">
    <p:split orient="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Laura\Desktop\donna che beve acqua sporca.jpg"/>
          <p:cNvPicPr>
            <a:picLocks noChangeAspect="1" noChangeArrowheads="1"/>
          </p:cNvPicPr>
          <p:nvPr/>
        </p:nvPicPr>
        <p:blipFill>
          <a:blip r:embed="rId2" cstate="print"/>
          <a:srcRect/>
          <a:stretch>
            <a:fillRect/>
          </a:stretch>
        </p:blipFill>
        <p:spPr bwMode="auto">
          <a:xfrm>
            <a:off x="251520" y="260648"/>
            <a:ext cx="4320480" cy="2883920"/>
          </a:xfrm>
          <a:prstGeom prst="rect">
            <a:avLst/>
          </a:prstGeom>
          <a:noFill/>
        </p:spPr>
      </p:pic>
      <p:pic>
        <p:nvPicPr>
          <p:cNvPr id="4099" name="Picture 3" descr="C:\Users\Laura\Desktop\bimbi che beve nella pozza con animali.jpg"/>
          <p:cNvPicPr>
            <a:picLocks noChangeAspect="1" noChangeArrowheads="1"/>
          </p:cNvPicPr>
          <p:nvPr/>
        </p:nvPicPr>
        <p:blipFill>
          <a:blip r:embed="rId3" cstate="print"/>
          <a:srcRect/>
          <a:stretch>
            <a:fillRect/>
          </a:stretch>
        </p:blipFill>
        <p:spPr bwMode="auto">
          <a:xfrm>
            <a:off x="4788025" y="260648"/>
            <a:ext cx="3816423" cy="2862317"/>
          </a:xfrm>
          <a:prstGeom prst="rect">
            <a:avLst/>
          </a:prstGeom>
          <a:noFill/>
        </p:spPr>
      </p:pic>
      <p:pic>
        <p:nvPicPr>
          <p:cNvPr id="4" name="Segnaposto contenuto 6" descr="http://www.h2omilano.org/blog/wp-content/uploads/2008/07/collecting-water-siy-500x340.jpg"/>
          <p:cNvPicPr>
            <a:picLocks/>
          </p:cNvPicPr>
          <p:nvPr/>
        </p:nvPicPr>
        <p:blipFill>
          <a:blip r:embed="rId4" cstate="print"/>
          <a:srcRect/>
          <a:stretch>
            <a:fillRect/>
          </a:stretch>
        </p:blipFill>
        <p:spPr bwMode="auto">
          <a:xfrm>
            <a:off x="251520" y="3212976"/>
            <a:ext cx="4248472" cy="2664296"/>
          </a:xfrm>
          <a:prstGeom prst="rect">
            <a:avLst/>
          </a:prstGeom>
          <a:noFill/>
          <a:ln w="9525">
            <a:noFill/>
            <a:miter lim="800000"/>
            <a:headEnd/>
            <a:tailEnd/>
          </a:ln>
        </p:spPr>
      </p:pic>
      <p:pic>
        <p:nvPicPr>
          <p:cNvPr id="5" name="Segnaposto contenuto 6" descr="http://www.comedonchisciotte.org/images/acqua,1.jpg"/>
          <p:cNvPicPr>
            <a:picLocks/>
          </p:cNvPicPr>
          <p:nvPr/>
        </p:nvPicPr>
        <p:blipFill>
          <a:blip r:embed="rId5" cstate="print"/>
          <a:srcRect/>
          <a:stretch>
            <a:fillRect/>
          </a:stretch>
        </p:blipFill>
        <p:spPr bwMode="auto">
          <a:xfrm>
            <a:off x="4788024" y="3212976"/>
            <a:ext cx="3456384" cy="2736304"/>
          </a:xfrm>
          <a:prstGeom prst="rect">
            <a:avLst/>
          </a:prstGeom>
          <a:noFill/>
          <a:ln w="9525">
            <a:noFill/>
            <a:miter lim="800000"/>
            <a:headEnd/>
            <a:tailEnd/>
          </a:ln>
        </p:spPr>
      </p:pic>
      <p:sp>
        <p:nvSpPr>
          <p:cNvPr id="8" name="CasellaDiTesto 7"/>
          <p:cNvSpPr txBox="1"/>
          <p:nvPr/>
        </p:nvSpPr>
        <p:spPr>
          <a:xfrm>
            <a:off x="251520" y="6093296"/>
            <a:ext cx="8424936" cy="707886"/>
          </a:xfrm>
          <a:prstGeom prst="rect">
            <a:avLst/>
          </a:prstGeom>
          <a:noFill/>
          <a:ln>
            <a:solidFill>
              <a:srgbClr val="FF0000"/>
            </a:solidFill>
          </a:ln>
        </p:spPr>
        <p:txBody>
          <a:bodyPr wrap="square" rtlCol="0">
            <a:spAutoFit/>
          </a:bodyPr>
          <a:lstStyle/>
          <a:p>
            <a:r>
              <a:rPr lang="it-IT" sz="2000" dirty="0"/>
              <a:t>Anche i bambini attingono l’acqua, a volte, nello stesso laghetto dove si abbeverano anche gli animali. Spesso l’acqua non è pulita.</a:t>
            </a:r>
          </a:p>
        </p:txBody>
      </p:sp>
    </p:spTree>
  </p:cSld>
  <p:clrMapOvr>
    <a:masterClrMapping/>
  </p:clrMapOvr>
  <p:transition spd="slow">
    <p:strips dir="l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Users\Notebook\Pictures\ControlCenter4\Scan\CV24122019_000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16632"/>
            <a:ext cx="4968897" cy="6624736"/>
          </a:xfrm>
          <a:prstGeom prst="rect">
            <a:avLst/>
          </a:prstGeom>
          <a:noFill/>
          <a:ln>
            <a:noFill/>
          </a:ln>
        </p:spPr>
      </p:pic>
      <p:sp>
        <p:nvSpPr>
          <p:cNvPr id="4" name="Rettangolo 3"/>
          <p:cNvSpPr/>
          <p:nvPr/>
        </p:nvSpPr>
        <p:spPr>
          <a:xfrm>
            <a:off x="179512" y="612845"/>
            <a:ext cx="3888432" cy="5909310"/>
          </a:xfrm>
          <a:prstGeom prst="rect">
            <a:avLst/>
          </a:prstGeom>
        </p:spPr>
        <p:txBody>
          <a:bodyPr wrap="square">
            <a:spAutoFit/>
          </a:bodyPr>
          <a:lstStyle/>
          <a:p>
            <a:r>
              <a:rPr lang="it-IT" sz="1400" b="1" dirty="0" err="1">
                <a:latin typeface="Verdana" panose="020B0604030504040204" pitchFamily="34" charset="0"/>
                <a:ea typeface="Verdana" panose="020B0604030504040204" pitchFamily="34" charset="0"/>
                <a:cs typeface="Verdana" panose="020B0604030504040204" pitchFamily="34" charset="0"/>
              </a:rPr>
              <a:t>Yaku</a:t>
            </a:r>
            <a:r>
              <a:rPr lang="it-IT" sz="1400" b="1" dirty="0">
                <a:latin typeface="Verdana" panose="020B0604030504040204" pitchFamily="34" charset="0"/>
                <a:ea typeface="Verdana" panose="020B0604030504040204" pitchFamily="34" charset="0"/>
                <a:cs typeface="Verdana" panose="020B0604030504040204" pitchFamily="34" charset="0"/>
              </a:rPr>
              <a:t> comandava i fiumi e le sorgenti</a:t>
            </a:r>
            <a:r>
              <a:rPr lang="it-IT" sz="1400" dirty="0">
                <a:latin typeface="Verdana" panose="020B0604030504040204" pitchFamily="34" charset="0"/>
                <a:ea typeface="Verdana" panose="020B0604030504040204" pitchFamily="34" charset="0"/>
                <a:cs typeface="Verdana" panose="020B0604030504040204" pitchFamily="34" charset="0"/>
              </a:rPr>
              <a:t>,</a:t>
            </a:r>
          </a:p>
          <a:p>
            <a:r>
              <a:rPr lang="it-IT" sz="1400" dirty="0">
                <a:latin typeface="Verdana" panose="020B0604030504040204" pitchFamily="34" charset="0"/>
                <a:ea typeface="Verdana" panose="020B0604030504040204" pitchFamily="34" charset="0"/>
                <a:cs typeface="Verdana" panose="020B0604030504040204" pitchFamily="34" charset="0"/>
              </a:rPr>
              <a:t> </a:t>
            </a:r>
            <a:r>
              <a:rPr lang="it-IT" sz="1400" b="1" dirty="0">
                <a:latin typeface="Verdana" panose="020B0604030504040204" pitchFamily="34" charset="0"/>
                <a:ea typeface="Verdana" panose="020B0604030504040204" pitchFamily="34" charset="0"/>
                <a:cs typeface="Verdana" panose="020B0604030504040204" pitchFamily="34" charset="0"/>
              </a:rPr>
              <a:t>le piogge e le rugiade</a:t>
            </a:r>
            <a:r>
              <a:rPr lang="it-IT" sz="1400" dirty="0">
                <a:latin typeface="Verdana" panose="020B0604030504040204" pitchFamily="34" charset="0"/>
                <a:ea typeface="Verdana" panose="020B0604030504040204" pitchFamily="34" charset="0"/>
                <a:cs typeface="Verdana" panose="020B0604030504040204" pitchFamily="34" charset="0"/>
              </a:rPr>
              <a:t> ….</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a:latin typeface="Verdana" panose="020B0604030504040204" pitchFamily="34" charset="0"/>
                <a:ea typeface="Verdana" panose="020B0604030504040204" pitchFamily="34" charset="0"/>
                <a:cs typeface="Verdana" panose="020B0604030504040204" pitchFamily="34" charset="0"/>
              </a:rPr>
              <a:t>Arrivò a </a:t>
            </a:r>
            <a:r>
              <a:rPr lang="it-IT" sz="1400" dirty="0" err="1">
                <a:latin typeface="Verdana" panose="020B0604030504040204" pitchFamily="34" charset="0"/>
                <a:ea typeface="Verdana" panose="020B0604030504040204" pitchFamily="34" charset="0"/>
                <a:cs typeface="Verdana" panose="020B0604030504040204" pitchFamily="34" charset="0"/>
              </a:rPr>
              <a:t>Maripura</a:t>
            </a:r>
            <a:r>
              <a:rPr lang="it-IT" sz="1400" dirty="0">
                <a:latin typeface="Verdana" panose="020B0604030504040204" pitchFamily="34" charset="0"/>
                <a:ea typeface="Verdana" panose="020B0604030504040204" pitchFamily="34" charset="0"/>
                <a:cs typeface="Verdana" panose="020B0604030504040204" pitchFamily="34" charset="0"/>
              </a:rPr>
              <a:t> dopo un lungo viaggio,</a:t>
            </a:r>
          </a:p>
          <a:p>
            <a:r>
              <a:rPr lang="it-IT" sz="1400" dirty="0">
                <a:latin typeface="Verdana" panose="020B0604030504040204" pitchFamily="34" charset="0"/>
                <a:ea typeface="Verdana" panose="020B0604030504040204" pitchFamily="34" charset="0"/>
                <a:cs typeface="Verdana" panose="020B0604030504040204" pitchFamily="34" charset="0"/>
              </a:rPr>
              <a:t>con il solo desiderio di tornare a dormire </a:t>
            </a:r>
          </a:p>
          <a:p>
            <a:r>
              <a:rPr lang="it-IT" sz="1400" dirty="0">
                <a:latin typeface="Verdana" panose="020B0604030504040204" pitchFamily="34" charset="0"/>
                <a:ea typeface="Verdana" panose="020B0604030504040204" pitchFamily="34" charset="0"/>
                <a:cs typeface="Verdana" panose="020B0604030504040204" pitchFamily="34" charset="0"/>
              </a:rPr>
              <a:t>nel cuore della terra.</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a:latin typeface="Verdana" panose="020B0604030504040204" pitchFamily="34" charset="0"/>
                <a:ea typeface="Verdana" panose="020B0604030504040204" pitchFamily="34" charset="0"/>
                <a:cs typeface="Verdana" panose="020B0604030504040204" pitchFamily="34" charset="0"/>
              </a:rPr>
              <a:t>Quando arrivò a </a:t>
            </a:r>
            <a:r>
              <a:rPr lang="it-IT" sz="1400" dirty="0" err="1">
                <a:latin typeface="Verdana" panose="020B0604030504040204" pitchFamily="34" charset="0"/>
                <a:ea typeface="Verdana" panose="020B0604030504040204" pitchFamily="34" charset="0"/>
                <a:cs typeface="Verdana" panose="020B0604030504040204" pitchFamily="34" charset="0"/>
              </a:rPr>
              <a:t>Maripura</a:t>
            </a:r>
            <a:r>
              <a:rPr lang="it-IT" sz="1400" dirty="0">
                <a:latin typeface="Verdana" panose="020B0604030504040204" pitchFamily="34" charset="0"/>
                <a:ea typeface="Verdana" panose="020B0604030504040204" pitchFamily="34" charset="0"/>
                <a:cs typeface="Verdana" panose="020B0604030504040204" pitchFamily="34" charset="0"/>
              </a:rPr>
              <a:t> era sera e tutti erano nelle loro case tranne </a:t>
            </a:r>
            <a:r>
              <a:rPr lang="it-IT" sz="1400" b="1" dirty="0">
                <a:latin typeface="Verdana" panose="020B0604030504040204" pitchFamily="34" charset="0"/>
                <a:ea typeface="Verdana" panose="020B0604030504040204" pitchFamily="34" charset="0"/>
                <a:cs typeface="Verdana" panose="020B0604030504040204" pitchFamily="34" charset="0"/>
              </a:rPr>
              <a:t>la piccola </a:t>
            </a:r>
            <a:r>
              <a:rPr lang="it-IT" sz="1400" b="1" dirty="0" err="1">
                <a:latin typeface="Verdana" panose="020B0604030504040204" pitchFamily="34" charset="0"/>
                <a:ea typeface="Verdana" panose="020B0604030504040204" pitchFamily="34" charset="0"/>
                <a:cs typeface="Verdana" panose="020B0604030504040204" pitchFamily="34" charset="0"/>
              </a:rPr>
              <a:t>Samina</a:t>
            </a:r>
            <a:r>
              <a:rPr lang="it-IT" sz="1400" dirty="0">
                <a:latin typeface="Verdana" panose="020B0604030504040204" pitchFamily="34" charset="0"/>
                <a:ea typeface="Verdana" panose="020B0604030504040204" pitchFamily="34" charset="0"/>
                <a:cs typeface="Verdana" panose="020B0604030504040204" pitchFamily="34" charset="0"/>
              </a:rPr>
              <a:t> che giocava a morra da sola </a:t>
            </a:r>
          </a:p>
          <a:p>
            <a:r>
              <a:rPr lang="it-IT" sz="1400" dirty="0">
                <a:latin typeface="Verdana" panose="020B0604030504040204" pitchFamily="34" charset="0"/>
                <a:ea typeface="Verdana" panose="020B0604030504040204" pitchFamily="34" charset="0"/>
                <a:cs typeface="Verdana" panose="020B0604030504040204" pitchFamily="34" charset="0"/>
              </a:rPr>
              <a:t>seduta su una roccia.</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err="1">
                <a:latin typeface="Verdana" panose="020B0604030504040204" pitchFamily="34" charset="0"/>
                <a:ea typeface="Verdana" panose="020B0604030504040204" pitchFamily="34" charset="0"/>
                <a:cs typeface="Verdana" panose="020B0604030504040204" pitchFamily="34" charset="0"/>
              </a:rPr>
              <a:t>Yaku</a:t>
            </a:r>
            <a:r>
              <a:rPr lang="it-IT" sz="1400" dirty="0">
                <a:latin typeface="Verdana" panose="020B0604030504040204" pitchFamily="34" charset="0"/>
                <a:ea typeface="Verdana" panose="020B0604030504040204" pitchFamily="34" charset="0"/>
                <a:cs typeface="Verdana" panose="020B0604030504040204" pitchFamily="34" charset="0"/>
              </a:rPr>
              <a:t> </a:t>
            </a:r>
            <a:r>
              <a:rPr lang="it-IT" sz="1400" dirty="0" err="1">
                <a:latin typeface="Verdana" panose="020B0604030504040204" pitchFamily="34" charset="0"/>
                <a:ea typeface="Verdana" panose="020B0604030504040204" pitchFamily="34" charset="0"/>
                <a:cs typeface="Verdana" panose="020B0604030504040204" pitchFamily="34" charset="0"/>
              </a:rPr>
              <a:t>gioco’</a:t>
            </a:r>
            <a:r>
              <a:rPr lang="it-IT" sz="1400" dirty="0">
                <a:latin typeface="Verdana" panose="020B0604030504040204" pitchFamily="34" charset="0"/>
                <a:ea typeface="Verdana" panose="020B0604030504040204" pitchFamily="34" charset="0"/>
                <a:cs typeface="Verdana" panose="020B0604030504040204" pitchFamily="34" charset="0"/>
              </a:rPr>
              <a:t> con lei a lungo poi disse:</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b="1" dirty="0">
                <a:latin typeface="Verdana" panose="020B0604030504040204" pitchFamily="34" charset="0"/>
                <a:ea typeface="Verdana" panose="020B0604030504040204" pitchFamily="34" charset="0"/>
                <a:cs typeface="Verdana" panose="020B0604030504040204" pitchFamily="34" charset="0"/>
              </a:rPr>
              <a:t>“Ho bisogno di dormire…e sognerò sogni d’acqua. Domani troverete acqua pura, di fonte e tutti potranno dissetarsi.</a:t>
            </a:r>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b="1" dirty="0">
                <a:latin typeface="Verdana" panose="020B0604030504040204" pitchFamily="34" charset="0"/>
                <a:ea typeface="Verdana" panose="020B0604030504040204" pitchFamily="34" charset="0"/>
                <a:cs typeface="Verdana" panose="020B0604030504040204" pitchFamily="34" charset="0"/>
              </a:rPr>
              <a:t>Bada bene però: potrete pendere l’acqua solo di giorno </a:t>
            </a:r>
            <a:r>
              <a:rPr lang="it-IT" sz="1400" b="1" dirty="0" err="1">
                <a:latin typeface="Verdana" panose="020B0604030504040204" pitchFamily="34" charset="0"/>
                <a:ea typeface="Verdana" panose="020B0604030504040204" pitchFamily="34" charset="0"/>
                <a:cs typeface="Verdana" panose="020B0604030504040204" pitchFamily="34" charset="0"/>
              </a:rPr>
              <a:t>perchè</a:t>
            </a:r>
            <a:r>
              <a:rPr lang="it-IT" sz="1400" b="1" dirty="0">
                <a:latin typeface="Verdana" panose="020B0604030504040204" pitchFamily="34" charset="0"/>
                <a:ea typeface="Verdana" panose="020B0604030504040204" pitchFamily="34" charset="0"/>
                <a:cs typeface="Verdana" panose="020B0604030504040204" pitchFamily="34" charset="0"/>
              </a:rPr>
              <a:t> di notte l’acqua riposerà nei miei sogni….</a:t>
            </a:r>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b="1" dirty="0">
                <a:latin typeface="Verdana" panose="020B0604030504040204" pitchFamily="34" charset="0"/>
                <a:ea typeface="Verdana" panose="020B0604030504040204" pitchFamily="34" charset="0"/>
                <a:cs typeface="Verdana" panose="020B0604030504040204" pitchFamily="34" charset="0"/>
              </a:rPr>
              <a:t>…Se qualcuno si spingerà a prendere l’acqua durante la notte, perderà per sempre la cosa più preziosa..”</a:t>
            </a:r>
            <a:r>
              <a:rPr lang="it-IT" sz="1400" dirty="0">
                <a:latin typeface="Verdana" panose="020B0604030504040204" pitchFamily="34" charset="0"/>
                <a:ea typeface="Verdana" panose="020B0604030504040204" pitchFamily="34" charset="0"/>
                <a:cs typeface="Verdana" panose="020B0604030504040204" pitchFamily="34" charset="0"/>
              </a:rPr>
              <a:t> </a:t>
            </a:r>
          </a:p>
          <a:p>
            <a:r>
              <a:rPr lang="it-IT" sz="1400" dirty="0">
                <a:latin typeface="Verdana" panose="020B0604030504040204" pitchFamily="34" charset="0"/>
                <a:ea typeface="Verdana" panose="020B0604030504040204" pitchFamily="34" charset="0"/>
                <a:cs typeface="Verdana" panose="020B0604030504040204" pitchFamily="34" charset="0"/>
              </a:rPr>
              <a:t>  </a:t>
            </a:r>
          </a:p>
          <a:p>
            <a:r>
              <a:rPr lang="it-IT" sz="1400" dirty="0">
                <a:latin typeface="Verdana" panose="020B0604030504040204" pitchFamily="34" charset="0"/>
                <a:ea typeface="Verdana" panose="020B0604030504040204" pitchFamily="34" charset="0"/>
                <a:cs typeface="Verdana" panose="020B0604030504040204" pitchFamily="34" charset="0"/>
              </a:rPr>
              <a:t>Poi </a:t>
            </a:r>
            <a:r>
              <a:rPr lang="it-IT" sz="1400" dirty="0" err="1">
                <a:latin typeface="Verdana" panose="020B0604030504040204" pitchFamily="34" charset="0"/>
                <a:ea typeface="Verdana" panose="020B0604030504040204" pitchFamily="34" charset="0"/>
                <a:cs typeface="Verdana" panose="020B0604030504040204" pitchFamily="34" charset="0"/>
              </a:rPr>
              <a:t>Yaku</a:t>
            </a:r>
            <a:r>
              <a:rPr lang="it-IT" sz="1400" dirty="0">
                <a:latin typeface="Verdana" panose="020B0604030504040204" pitchFamily="34" charset="0"/>
                <a:ea typeface="Verdana" panose="020B0604030504040204" pitchFamily="34" charset="0"/>
                <a:cs typeface="Verdana" panose="020B0604030504040204" pitchFamily="34" charset="0"/>
              </a:rPr>
              <a:t> sparì tra le rocce.</a:t>
            </a:r>
          </a:p>
        </p:txBody>
      </p:sp>
      <p:sp>
        <p:nvSpPr>
          <p:cNvPr id="5" name="CasellaDiTesto 4"/>
          <p:cNvSpPr txBox="1"/>
          <p:nvPr/>
        </p:nvSpPr>
        <p:spPr>
          <a:xfrm>
            <a:off x="179512" y="260648"/>
            <a:ext cx="3888432" cy="338554"/>
          </a:xfrm>
          <a:prstGeom prst="rect">
            <a:avLst/>
          </a:prstGeom>
          <a:noFill/>
        </p:spPr>
        <p:txBody>
          <a:bodyPr wrap="square" rtlCol="0">
            <a:spAutoFit/>
          </a:bodyPr>
          <a:lstStyle/>
          <a:p>
            <a:r>
              <a:rPr lang="it-IT" sz="1600" dirty="0">
                <a:solidFill>
                  <a:srgbClr val="FF0000"/>
                </a:solidFill>
                <a:latin typeface="Verdana" panose="020B0604030504040204" pitchFamily="34" charset="0"/>
                <a:ea typeface="Verdana" panose="020B0604030504040204" pitchFamily="34" charset="0"/>
                <a:cs typeface="Verdana" panose="020B0604030504040204" pitchFamily="34" charset="0"/>
              </a:rPr>
              <a:t>      SAMINA INCONTRA YAKU</a:t>
            </a:r>
          </a:p>
        </p:txBody>
      </p:sp>
    </p:spTree>
    <p:extLst>
      <p:ext uri="{BB962C8B-B14F-4D97-AF65-F5344CB8AC3E}">
        <p14:creationId xmlns:p14="http://schemas.microsoft.com/office/powerpoint/2010/main" val="3808550325"/>
      </p:ext>
    </p:extLst>
  </p:cSld>
  <p:clrMapOvr>
    <a:masterClrMapping/>
  </p:clrMapOvr>
  <p:transition spd="slow">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http://www.abba-ch.org/userfiles/FOTO-Burkina/donna-acqua.JPG"/>
          <p:cNvPicPr/>
          <p:nvPr/>
        </p:nvPicPr>
        <p:blipFill>
          <a:blip r:embed="rId2" cstate="print"/>
          <a:srcRect/>
          <a:stretch>
            <a:fillRect/>
          </a:stretch>
        </p:blipFill>
        <p:spPr bwMode="auto">
          <a:xfrm>
            <a:off x="323528" y="3429000"/>
            <a:ext cx="1296144" cy="3212976"/>
          </a:xfrm>
          <a:prstGeom prst="rect">
            <a:avLst/>
          </a:prstGeom>
          <a:noFill/>
          <a:ln w="9525">
            <a:noFill/>
            <a:miter lim="800000"/>
            <a:headEnd/>
            <a:tailEnd/>
          </a:ln>
        </p:spPr>
      </p:pic>
      <p:pic>
        <p:nvPicPr>
          <p:cNvPr id="5" name="Segnaposto contenuto 7" descr="http://globalvoicesonline.org/wp-content/uploads/2009/01/3069327644_fbf9db0dc1.jpg"/>
          <p:cNvPicPr>
            <a:picLocks/>
          </p:cNvPicPr>
          <p:nvPr/>
        </p:nvPicPr>
        <p:blipFill>
          <a:blip r:embed="rId3" cstate="print"/>
          <a:srcRect/>
          <a:stretch>
            <a:fillRect/>
          </a:stretch>
        </p:blipFill>
        <p:spPr bwMode="auto">
          <a:xfrm>
            <a:off x="4427984" y="260648"/>
            <a:ext cx="4176464" cy="3240360"/>
          </a:xfrm>
          <a:prstGeom prst="rect">
            <a:avLst/>
          </a:prstGeom>
          <a:noFill/>
          <a:ln w="9525">
            <a:noFill/>
            <a:miter lim="800000"/>
            <a:headEnd/>
            <a:tailEnd/>
          </a:ln>
        </p:spPr>
      </p:pic>
      <p:sp>
        <p:nvSpPr>
          <p:cNvPr id="8" name="CasellaDiTesto 7"/>
          <p:cNvSpPr txBox="1"/>
          <p:nvPr/>
        </p:nvSpPr>
        <p:spPr>
          <a:xfrm>
            <a:off x="5076056" y="3717032"/>
            <a:ext cx="3744416" cy="1569660"/>
          </a:xfrm>
          <a:prstGeom prst="rect">
            <a:avLst/>
          </a:prstGeom>
          <a:noFill/>
          <a:ln>
            <a:solidFill>
              <a:srgbClr val="FF0000"/>
            </a:solidFill>
          </a:ln>
        </p:spPr>
        <p:txBody>
          <a:bodyPr wrap="square" rtlCol="0">
            <a:spAutoFit/>
          </a:bodyPr>
          <a:lstStyle/>
          <a:p>
            <a:r>
              <a:rPr lang="it-IT" sz="2400" dirty="0"/>
              <a:t>Poi  donne e bambini affrontano un lungo e faticoso viaggio  per tornare  ai loro villaggi.</a:t>
            </a:r>
          </a:p>
        </p:txBody>
      </p:sp>
      <p:pic>
        <p:nvPicPr>
          <p:cNvPr id="3074" name="Picture 2" descr="C:\Users\Laura\Desktop\etiopia donne con otre in testa.jpg"/>
          <p:cNvPicPr>
            <a:picLocks noChangeAspect="1" noChangeArrowheads="1"/>
          </p:cNvPicPr>
          <p:nvPr/>
        </p:nvPicPr>
        <p:blipFill>
          <a:blip r:embed="rId4" cstate="print"/>
          <a:srcRect/>
          <a:stretch>
            <a:fillRect/>
          </a:stretch>
        </p:blipFill>
        <p:spPr bwMode="auto">
          <a:xfrm>
            <a:off x="251520" y="260648"/>
            <a:ext cx="3816424" cy="3148550"/>
          </a:xfrm>
          <a:prstGeom prst="rect">
            <a:avLst/>
          </a:prstGeom>
          <a:noFill/>
        </p:spPr>
      </p:pic>
      <p:pic>
        <p:nvPicPr>
          <p:cNvPr id="3075" name="Picture 3" descr="C:\Users\Laura\Desktop\bimbo con tanica in testa.jpg"/>
          <p:cNvPicPr>
            <a:picLocks noChangeAspect="1" noChangeArrowheads="1"/>
          </p:cNvPicPr>
          <p:nvPr/>
        </p:nvPicPr>
        <p:blipFill>
          <a:blip r:embed="rId5" cstate="print"/>
          <a:srcRect/>
          <a:stretch>
            <a:fillRect/>
          </a:stretch>
        </p:blipFill>
        <p:spPr bwMode="auto">
          <a:xfrm>
            <a:off x="1907704" y="3645024"/>
            <a:ext cx="2520280" cy="3177997"/>
          </a:xfrm>
          <a:prstGeom prst="rect">
            <a:avLst/>
          </a:prstGeom>
          <a:noFill/>
        </p:spPr>
      </p:pic>
    </p:spTree>
  </p:cSld>
  <p:clrMapOvr>
    <a:masterClrMapping/>
  </p:clrMapOvr>
  <p:transition spd="slow">
    <p:strips/>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922114"/>
          </a:xfrm>
          <a:ln>
            <a:solidFill>
              <a:srgbClr val="0070C0"/>
            </a:solidFill>
          </a:ln>
        </p:spPr>
        <p:txBody>
          <a:bodyPr>
            <a:normAutofit/>
          </a:bodyPr>
          <a:lstStyle/>
          <a:p>
            <a:r>
              <a:rPr lang="it-IT" sz="1800" dirty="0">
                <a:solidFill>
                  <a:srgbClr val="FF0000"/>
                </a:solidFill>
                <a:latin typeface="Verdana" panose="020B0604030504040204" pitchFamily="34" charset="0"/>
                <a:ea typeface="Verdana" panose="020B0604030504040204" pitchFamily="34" charset="0"/>
                <a:cs typeface="Verdana" panose="020B0604030504040204" pitchFamily="34" charset="0"/>
              </a:rPr>
              <a:t>ANCHE NOI  ABBIAMO VOLUTO RAPPRESENTARE LA FATICA DELLE DONNE NEL PORTARE L’ACQUA AI LORO VILLAGGI</a:t>
            </a:r>
            <a:r>
              <a:rPr lang="it-IT" sz="1800" dirty="0">
                <a:latin typeface="Verdana" panose="020B0604030504040204" pitchFamily="34" charset="0"/>
                <a:ea typeface="Verdana" panose="020B0604030504040204" pitchFamily="34" charset="0"/>
                <a:cs typeface="Verdana" panose="020B0604030504040204" pitchFamily="34" charset="0"/>
              </a:rPr>
              <a:t>.</a:t>
            </a:r>
          </a:p>
        </p:txBody>
      </p:sp>
      <p:pic>
        <p:nvPicPr>
          <p:cNvPr id="1026" name="Picture 2" descr="C:\Users\Notebook\Pictures\ControlCenter4\Scan\Carta servizi retro2107202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59943" y="1340768"/>
            <a:ext cx="7817496"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719363"/>
      </p:ext>
    </p:extLst>
  </p:cSld>
  <p:clrMapOvr>
    <a:masterClrMapping/>
  </p:clrMapOvr>
  <p:transition spd="slow">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62074"/>
          </a:xfrm>
          <a:ln>
            <a:solidFill>
              <a:srgbClr val="FF0000"/>
            </a:solidFill>
          </a:ln>
        </p:spPr>
        <p:txBody>
          <a:bodyPr>
            <a:normAutofit/>
          </a:bodyPr>
          <a:lstStyle/>
          <a:p>
            <a:r>
              <a:rPr lang="it-IT" sz="2800" dirty="0">
                <a:solidFill>
                  <a:srgbClr val="FF0000"/>
                </a:solidFill>
              </a:rPr>
              <a:t>La storia di </a:t>
            </a:r>
            <a:r>
              <a:rPr lang="it-IT" sz="2800" dirty="0" err="1">
                <a:solidFill>
                  <a:srgbClr val="FF0000"/>
                </a:solidFill>
              </a:rPr>
              <a:t>Ndahambela</a:t>
            </a:r>
            <a:r>
              <a:rPr lang="it-IT" sz="2800" dirty="0">
                <a:solidFill>
                  <a:srgbClr val="FF0000"/>
                </a:solidFill>
              </a:rPr>
              <a:t> (fonte: Unicef)</a:t>
            </a:r>
          </a:p>
        </p:txBody>
      </p:sp>
      <p:sp>
        <p:nvSpPr>
          <p:cNvPr id="5" name="Segnaposto contenuto 4"/>
          <p:cNvSpPr>
            <a:spLocks noGrp="1"/>
          </p:cNvSpPr>
          <p:nvPr>
            <p:ph sz="half" idx="2"/>
          </p:nvPr>
        </p:nvSpPr>
        <p:spPr>
          <a:xfrm>
            <a:off x="4427984" y="1052736"/>
            <a:ext cx="4258816" cy="5472608"/>
          </a:xfrm>
          <a:ln>
            <a:solidFill>
              <a:srgbClr val="FF0000"/>
            </a:solidFill>
          </a:ln>
        </p:spPr>
        <p:txBody>
          <a:bodyPr>
            <a:noAutofit/>
          </a:bodyPr>
          <a:lstStyle/>
          <a:p>
            <a:r>
              <a:rPr lang="it-IT" sz="1800" dirty="0"/>
              <a:t>Ogni giorno </a:t>
            </a:r>
            <a:r>
              <a:rPr lang="it-IT" sz="1800" dirty="0" err="1"/>
              <a:t>Ndahambela</a:t>
            </a:r>
            <a:r>
              <a:rPr lang="it-IT" sz="1800" dirty="0"/>
              <a:t> si sveglia alle 4 di mattina, percorre a piedi 10 km per raggiungere una fonte in cerca di un po’ d’acqua.</a:t>
            </a:r>
          </a:p>
          <a:p>
            <a:r>
              <a:rPr lang="it-IT" sz="1800" dirty="0"/>
              <a:t>Spesso scava a mani nude la terra arida </a:t>
            </a:r>
            <a:r>
              <a:rPr lang="it-IT" sz="1800" dirty="0" err="1"/>
              <a:t>finchè</a:t>
            </a:r>
            <a:r>
              <a:rPr lang="it-IT" sz="1800" dirty="0"/>
              <a:t> trova acqua mista a fango, sporca e pericolosa. Ma è la sola disponibile per  bere e cucinare, lavarsi e lavare i panni.</a:t>
            </a:r>
          </a:p>
          <a:p>
            <a:r>
              <a:rPr lang="it-IT" sz="1800" dirty="0" err="1"/>
              <a:t>Ndhambela</a:t>
            </a:r>
            <a:r>
              <a:rPr lang="it-IT" sz="1800" dirty="0"/>
              <a:t> ha 10 anni e le sue giornate sono tutte uguali.</a:t>
            </a:r>
          </a:p>
          <a:p>
            <a:r>
              <a:rPr lang="it-IT" sz="1800" dirty="0"/>
              <a:t>Succede nel sud dell’Angola, un Paese duramente  colpito dalla siccità, dove i raccolti sono bruciati dal sole dove si muore di fame e di sete e i bambini si sfiniscono dalla fatica per cercare l’acqua.</a:t>
            </a:r>
          </a:p>
          <a:p>
            <a:r>
              <a:rPr lang="it-IT" sz="1800" b="1" dirty="0"/>
              <a:t>COSTRETTI A RINUNCIARE ALLA SCUOLA E ALLA LORO INFANZIA</a:t>
            </a:r>
          </a:p>
        </p:txBody>
      </p:sp>
      <p:pic>
        <p:nvPicPr>
          <p:cNvPr id="1026" name="Picture 2" descr="C:\Users\Notebook\Pictures\ControlCenter4\Scan\Carta servizi retro02092020.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7504" y="980728"/>
            <a:ext cx="4232067" cy="556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84690"/>
      </p:ext>
    </p:extLst>
  </p:cSld>
  <p:clrMapOvr>
    <a:masterClrMapping/>
  </p:clrMapOvr>
  <p:transition spd="slow">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aura\Desktop\africa-pozzo-acqua-300x225.jpg"/>
          <p:cNvPicPr>
            <a:picLocks noChangeAspect="1" noChangeArrowheads="1"/>
          </p:cNvPicPr>
          <p:nvPr/>
        </p:nvPicPr>
        <p:blipFill>
          <a:blip r:embed="rId2" cstate="print"/>
          <a:srcRect/>
          <a:stretch>
            <a:fillRect/>
          </a:stretch>
        </p:blipFill>
        <p:spPr bwMode="auto">
          <a:xfrm>
            <a:off x="4788024" y="210744"/>
            <a:ext cx="3888432" cy="2916324"/>
          </a:xfrm>
          <a:prstGeom prst="rect">
            <a:avLst/>
          </a:prstGeom>
          <a:noFill/>
        </p:spPr>
      </p:pic>
      <p:sp>
        <p:nvSpPr>
          <p:cNvPr id="2" name="CasellaDiTesto 1"/>
          <p:cNvSpPr txBox="1"/>
          <p:nvPr/>
        </p:nvSpPr>
        <p:spPr>
          <a:xfrm>
            <a:off x="4716016" y="3933056"/>
            <a:ext cx="4032448" cy="2031325"/>
          </a:xfrm>
          <a:prstGeom prst="rect">
            <a:avLst/>
          </a:prstGeom>
          <a:noFill/>
          <a:ln>
            <a:solidFill>
              <a:srgbClr val="FF0000"/>
            </a:solidFill>
          </a:ln>
        </p:spPr>
        <p:txBody>
          <a:bodyPr wrap="square" rtlCol="0">
            <a:spAutoFit/>
          </a:bodyPr>
          <a:lstStyle/>
          <a:p>
            <a:r>
              <a:rPr lang="it-IT" dirty="0"/>
              <a:t>Molti volontari hanno deciso pertanto di fornire acqua alla popolazione delle campagne africane costruendo pozzi  vicini ai villaggi.           Le persone potranno  così attingere acqua con i secchi ed eviteranno fatiche e malattie.</a:t>
            </a:r>
          </a:p>
          <a:p>
            <a:r>
              <a:rPr lang="it-IT" dirty="0"/>
              <a:t>     </a:t>
            </a:r>
          </a:p>
        </p:txBody>
      </p:sp>
      <p:pic>
        <p:nvPicPr>
          <p:cNvPr id="7" name="Picture 4" descr="C:\Users\Laura\Desktop\images.jpg"/>
          <p:cNvPicPr>
            <a:picLocks noChangeAspect="1" noChangeArrowheads="1"/>
          </p:cNvPicPr>
          <p:nvPr/>
        </p:nvPicPr>
        <p:blipFill>
          <a:blip r:embed="rId3" cstate="print"/>
          <a:srcRect/>
          <a:stretch>
            <a:fillRect/>
          </a:stretch>
        </p:blipFill>
        <p:spPr bwMode="auto">
          <a:xfrm>
            <a:off x="179512" y="210744"/>
            <a:ext cx="4248472" cy="3182252"/>
          </a:xfrm>
          <a:prstGeom prst="rect">
            <a:avLst/>
          </a:prstGeom>
          <a:noFill/>
        </p:spPr>
      </p:pic>
      <p:pic>
        <p:nvPicPr>
          <p:cNvPr id="8" name="Picture 6" descr="C:\Users\Laura\Desktop\pozzo finito.jpg"/>
          <p:cNvPicPr>
            <a:picLocks noChangeAspect="1" noChangeArrowheads="1"/>
          </p:cNvPicPr>
          <p:nvPr/>
        </p:nvPicPr>
        <p:blipFill>
          <a:blip r:embed="rId4" cstate="print"/>
          <a:srcRect/>
          <a:stretch>
            <a:fillRect/>
          </a:stretch>
        </p:blipFill>
        <p:spPr bwMode="auto">
          <a:xfrm>
            <a:off x="202123" y="3392996"/>
            <a:ext cx="4248842" cy="3182530"/>
          </a:xfrm>
          <a:prstGeom prst="rect">
            <a:avLst/>
          </a:prstGeom>
          <a:noFill/>
        </p:spPr>
      </p:pic>
    </p:spTree>
  </p:cSld>
  <p:clrMapOvr>
    <a:masterClrMapping/>
  </p:clrMapOvr>
  <p:transition spd="slow">
    <p:strips dir="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C:\Users\Laura\Desktop\070225-26-burkina-faso-bambino che beve da ciotola.jpg"/>
          <p:cNvPicPr>
            <a:picLocks noChangeAspect="1" noChangeArrowheads="1"/>
          </p:cNvPicPr>
          <p:nvPr/>
        </p:nvPicPr>
        <p:blipFill>
          <a:blip r:embed="rId3" cstate="print"/>
          <a:srcRect/>
          <a:stretch>
            <a:fillRect/>
          </a:stretch>
        </p:blipFill>
        <p:spPr bwMode="auto">
          <a:xfrm>
            <a:off x="5004048" y="3140968"/>
            <a:ext cx="3384376" cy="2964714"/>
          </a:xfrm>
          <a:prstGeom prst="rect">
            <a:avLst/>
          </a:prstGeom>
          <a:noFill/>
        </p:spPr>
      </p:pic>
      <p:pic>
        <p:nvPicPr>
          <p:cNvPr id="5124" name="Picture 4" descr="C:\Users\Laura\Desktop\14296.jpg"/>
          <p:cNvPicPr>
            <a:picLocks noChangeAspect="1" noChangeArrowheads="1"/>
          </p:cNvPicPr>
          <p:nvPr/>
        </p:nvPicPr>
        <p:blipFill>
          <a:blip r:embed="rId4" cstate="print"/>
          <a:srcRect/>
          <a:stretch>
            <a:fillRect/>
          </a:stretch>
        </p:blipFill>
        <p:spPr bwMode="auto">
          <a:xfrm>
            <a:off x="179512" y="188640"/>
            <a:ext cx="4315424" cy="2813819"/>
          </a:xfrm>
          <a:prstGeom prst="rect">
            <a:avLst/>
          </a:prstGeom>
          <a:noFill/>
        </p:spPr>
      </p:pic>
      <p:pic>
        <p:nvPicPr>
          <p:cNvPr id="9" name="Picture 2" descr="C:\Users\Laura\Desktop\banbino che beve acqua sporca.jpg"/>
          <p:cNvPicPr>
            <a:picLocks noChangeAspect="1" noChangeArrowheads="1"/>
          </p:cNvPicPr>
          <p:nvPr/>
        </p:nvPicPr>
        <p:blipFill>
          <a:blip r:embed="rId5" cstate="print"/>
          <a:srcRect/>
          <a:stretch>
            <a:fillRect/>
          </a:stretch>
        </p:blipFill>
        <p:spPr bwMode="auto">
          <a:xfrm>
            <a:off x="467544" y="3140968"/>
            <a:ext cx="4032448" cy="3024336"/>
          </a:xfrm>
          <a:prstGeom prst="rect">
            <a:avLst/>
          </a:prstGeom>
          <a:noFill/>
        </p:spPr>
      </p:pic>
      <p:sp>
        <p:nvSpPr>
          <p:cNvPr id="11" name="CasellaDiTesto 10"/>
          <p:cNvSpPr txBox="1"/>
          <p:nvPr/>
        </p:nvSpPr>
        <p:spPr>
          <a:xfrm>
            <a:off x="251520" y="6093296"/>
            <a:ext cx="8712968" cy="707886"/>
          </a:xfrm>
          <a:prstGeom prst="rect">
            <a:avLst/>
          </a:prstGeom>
          <a:noFill/>
        </p:spPr>
        <p:txBody>
          <a:bodyPr wrap="square" rtlCol="0">
            <a:spAutoFit/>
          </a:bodyPr>
          <a:lstStyle/>
          <a:p>
            <a:r>
              <a:rPr lang="it-IT" sz="2000" b="1" dirty="0"/>
              <a:t>Confronta le immagini: in molte zone del mondo  c’è grande disponibilità di acqua potabile; in molte altre no.</a:t>
            </a:r>
          </a:p>
        </p:txBody>
      </p:sp>
      <p:pic>
        <p:nvPicPr>
          <p:cNvPr id="5128" name="Picture 8" descr="C:\Users\Laura\Desktop\8-drink-water.jpg"/>
          <p:cNvPicPr>
            <a:picLocks noChangeAspect="1" noChangeArrowheads="1"/>
          </p:cNvPicPr>
          <p:nvPr/>
        </p:nvPicPr>
        <p:blipFill>
          <a:blip r:embed="rId6" cstate="print"/>
          <a:srcRect/>
          <a:stretch>
            <a:fillRect/>
          </a:stretch>
        </p:blipFill>
        <p:spPr bwMode="auto">
          <a:xfrm>
            <a:off x="4572000" y="188639"/>
            <a:ext cx="4572000" cy="2800223"/>
          </a:xfrm>
          <a:prstGeom prst="rect">
            <a:avLst/>
          </a:prstGeom>
          <a:noFill/>
        </p:spPr>
      </p:pic>
    </p:spTree>
  </p:cSld>
  <p:clrMapOvr>
    <a:masterClrMapping/>
  </p:clrMapOvr>
  <p:transition spd="slow">
    <p:diamon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aura\Desktop\Scansione referti + didattica\CCF30062014_0000.jpg"/>
          <p:cNvPicPr>
            <a:picLocks noChangeAspect="1" noChangeArrowheads="1"/>
          </p:cNvPicPr>
          <p:nvPr/>
        </p:nvPicPr>
        <p:blipFill>
          <a:blip r:embed="rId2" cstate="print"/>
          <a:srcRect/>
          <a:stretch>
            <a:fillRect/>
          </a:stretch>
        </p:blipFill>
        <p:spPr bwMode="auto">
          <a:xfrm rot="10800000">
            <a:off x="251519" y="2276871"/>
            <a:ext cx="4392488" cy="4431471"/>
          </a:xfrm>
          <a:prstGeom prst="rect">
            <a:avLst/>
          </a:prstGeom>
          <a:noFill/>
        </p:spPr>
      </p:pic>
      <p:sp>
        <p:nvSpPr>
          <p:cNvPr id="3" name="Rettangolo 2"/>
          <p:cNvSpPr/>
          <p:nvPr/>
        </p:nvSpPr>
        <p:spPr>
          <a:xfrm>
            <a:off x="395536" y="260649"/>
            <a:ext cx="8280920" cy="2246769"/>
          </a:xfrm>
          <a:prstGeom prst="rect">
            <a:avLst/>
          </a:prstGeom>
        </p:spPr>
        <p:txBody>
          <a:bodyPr wrap="square">
            <a:spAutoFit/>
          </a:bodyPr>
          <a:lstStyle/>
          <a:p>
            <a:r>
              <a:rPr lang="it-IT" sz="2000" dirty="0"/>
              <a:t>Secondo il rapporto UNICEF –OMS (giugno 2019)più di 2 miliardo e 200 milioni di persone nel mondo non hanno accesso sufficiente a fonti di acqua pulita e 4,2 miliardi vivono senza servizi igienici adeguati. L’assoluta mancanza di igiene è una delle principali cause di mortalità e malattia nel mondo; ancora oggi molti bambini sotto i cinque anni muoiono per diarrea, spesso causata da acqua contaminata. </a:t>
            </a:r>
          </a:p>
          <a:p>
            <a:endParaRPr lang="it-IT" sz="2000" dirty="0"/>
          </a:p>
        </p:txBody>
      </p:sp>
      <p:sp>
        <p:nvSpPr>
          <p:cNvPr id="4" name="Rettangolo 3"/>
          <p:cNvSpPr/>
          <p:nvPr/>
        </p:nvSpPr>
        <p:spPr>
          <a:xfrm>
            <a:off x="4860032" y="2132857"/>
            <a:ext cx="3960440" cy="4401205"/>
          </a:xfrm>
          <a:prstGeom prst="rect">
            <a:avLst/>
          </a:prstGeom>
          <a:ln>
            <a:solidFill>
              <a:srgbClr val="FF0000"/>
            </a:solidFill>
          </a:ln>
        </p:spPr>
        <p:txBody>
          <a:bodyPr wrap="square">
            <a:spAutoFit/>
          </a:bodyPr>
          <a:lstStyle/>
          <a:p>
            <a:r>
              <a:rPr lang="it-IT" sz="2000" dirty="0">
                <a:solidFill>
                  <a:srgbClr val="FF0000"/>
                </a:solidFill>
              </a:rPr>
              <a:t>SENZA ACQUA NON SI PUO’ VIVERE OLTRE UNA SETTIMANA: il minimo per sopravvivere è di 5 litri al giorno</a:t>
            </a:r>
            <a:r>
              <a:rPr lang="it-IT" sz="2000" dirty="0"/>
              <a:t>, ma, secondo l’organizzazione mondiale della sanità (Oms), per poter parlare  di condizioni accettabili occorrono non meno di 50 litri d’acqua al giorno per ogni essere umano; al di sotto la situazione è di sofferenza.</a:t>
            </a:r>
          </a:p>
          <a:p>
            <a:r>
              <a:rPr lang="it-IT" sz="2000" dirty="0"/>
              <a:t>Una famiglia italiana consuma in media circa 250 litri di acqua al giorno; una famiglia africana sotto i 20.</a:t>
            </a:r>
          </a:p>
        </p:txBody>
      </p:sp>
    </p:spTree>
  </p:cSld>
  <p:clrMapOvr>
    <a:masterClrMapping/>
  </p:clrMapOvr>
  <p:transition spd="slow">
    <p:plus/>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lnx.focamonaca.it/600/012/uj82868-E.Coppola.jpg"/>
          <p:cNvPicPr>
            <a:picLocks noChangeAspect="1" noChangeArrowheads="1"/>
          </p:cNvPicPr>
          <p:nvPr/>
        </p:nvPicPr>
        <p:blipFill>
          <a:blip r:embed="rId3" cstate="print"/>
          <a:srcRect/>
          <a:stretch>
            <a:fillRect/>
          </a:stretch>
        </p:blipFill>
        <p:spPr bwMode="auto">
          <a:xfrm>
            <a:off x="4283968" y="476671"/>
            <a:ext cx="4032448" cy="2688299"/>
          </a:xfrm>
          <a:prstGeom prst="rect">
            <a:avLst/>
          </a:prstGeom>
          <a:noFill/>
        </p:spPr>
      </p:pic>
      <p:pic>
        <p:nvPicPr>
          <p:cNvPr id="9220" name="Picture 4" descr="http://goodnews.ws/wp-content/uploads/2012/07/gatto-beve-rubinetto2.jpg"/>
          <p:cNvPicPr>
            <a:picLocks noChangeAspect="1" noChangeArrowheads="1"/>
          </p:cNvPicPr>
          <p:nvPr/>
        </p:nvPicPr>
        <p:blipFill>
          <a:blip r:embed="rId4" cstate="print"/>
          <a:srcRect/>
          <a:stretch>
            <a:fillRect/>
          </a:stretch>
        </p:blipFill>
        <p:spPr bwMode="auto">
          <a:xfrm>
            <a:off x="539552" y="404664"/>
            <a:ext cx="3238500" cy="3400426"/>
          </a:xfrm>
          <a:prstGeom prst="rect">
            <a:avLst/>
          </a:prstGeom>
          <a:noFill/>
        </p:spPr>
      </p:pic>
      <p:pic>
        <p:nvPicPr>
          <p:cNvPr id="9224" name="Picture 8" descr="https://encrypted-tbn0.gstatic.com/images?q=tbn:ANd9GcQoST2qR-BjTPCxSCC0EtWVzFABbMV4iz6RA5eg56msqchrdf7b9w"/>
          <p:cNvPicPr>
            <a:picLocks noChangeAspect="1" noChangeArrowheads="1"/>
          </p:cNvPicPr>
          <p:nvPr/>
        </p:nvPicPr>
        <p:blipFill>
          <a:blip r:embed="rId5" cstate="print"/>
          <a:srcRect/>
          <a:stretch>
            <a:fillRect/>
          </a:stretch>
        </p:blipFill>
        <p:spPr bwMode="auto">
          <a:xfrm>
            <a:off x="539552" y="4077072"/>
            <a:ext cx="1876425" cy="2428875"/>
          </a:xfrm>
          <a:prstGeom prst="rect">
            <a:avLst/>
          </a:prstGeom>
          <a:noFill/>
        </p:spPr>
      </p:pic>
      <p:pic>
        <p:nvPicPr>
          <p:cNvPr id="9226" name="Picture 10" descr="http://salutamablog.files.wordpress.com/2013/11/mucca_beve.jpg"/>
          <p:cNvPicPr>
            <a:picLocks noChangeAspect="1" noChangeArrowheads="1"/>
          </p:cNvPicPr>
          <p:nvPr/>
        </p:nvPicPr>
        <p:blipFill>
          <a:blip r:embed="rId6" cstate="print"/>
          <a:srcRect/>
          <a:stretch>
            <a:fillRect/>
          </a:stretch>
        </p:blipFill>
        <p:spPr bwMode="auto">
          <a:xfrm>
            <a:off x="2555776" y="4581128"/>
            <a:ext cx="3024336" cy="1999843"/>
          </a:xfrm>
          <a:prstGeom prst="rect">
            <a:avLst/>
          </a:prstGeom>
          <a:noFill/>
        </p:spPr>
      </p:pic>
      <p:pic>
        <p:nvPicPr>
          <p:cNvPr id="9228" name="Picture 12" descr="http://goodnews.ws/wp-content/uploads/2012/07/cane-fontana.jpg"/>
          <p:cNvPicPr>
            <a:picLocks noChangeAspect="1" noChangeArrowheads="1"/>
          </p:cNvPicPr>
          <p:nvPr/>
        </p:nvPicPr>
        <p:blipFill>
          <a:blip r:embed="rId7" cstate="print"/>
          <a:srcRect/>
          <a:stretch>
            <a:fillRect/>
          </a:stretch>
        </p:blipFill>
        <p:spPr bwMode="auto">
          <a:xfrm>
            <a:off x="5868144" y="4149080"/>
            <a:ext cx="3079331" cy="2376263"/>
          </a:xfrm>
          <a:prstGeom prst="rect">
            <a:avLst/>
          </a:prstGeom>
          <a:noFill/>
        </p:spPr>
      </p:pic>
      <p:sp>
        <p:nvSpPr>
          <p:cNvPr id="8" name="CasellaDiTesto 7"/>
          <p:cNvSpPr txBox="1"/>
          <p:nvPr/>
        </p:nvSpPr>
        <p:spPr>
          <a:xfrm>
            <a:off x="4067944" y="3284984"/>
            <a:ext cx="4752528" cy="707886"/>
          </a:xfrm>
          <a:prstGeom prst="rect">
            <a:avLst/>
          </a:prstGeom>
          <a:noFill/>
          <a:ln>
            <a:solidFill>
              <a:srgbClr val="FF0000"/>
            </a:solidFill>
          </a:ln>
        </p:spPr>
        <p:txBody>
          <a:bodyPr wrap="square" rtlCol="0">
            <a:spAutoFit/>
          </a:bodyPr>
          <a:lstStyle/>
          <a:p>
            <a:r>
              <a:rPr lang="it-IT" sz="2000" dirty="0"/>
              <a:t>Dove c’è molta disponibilità d’acqua anche gli animali non soffrono la sete!</a:t>
            </a:r>
          </a:p>
        </p:txBody>
      </p:sp>
    </p:spTree>
  </p:cSld>
  <p:clrMapOvr>
    <a:masterClrMapping/>
  </p:clrMapOvr>
  <p:transition spd="slow">
    <p:newsfla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Laura\Desktop\Scansione referti + didattica\CCF24062014_0005.jpg"/>
          <p:cNvPicPr>
            <a:picLocks noChangeAspect="1" noChangeArrowheads="1"/>
          </p:cNvPicPr>
          <p:nvPr/>
        </p:nvPicPr>
        <p:blipFill>
          <a:blip r:embed="rId2" cstate="print"/>
          <a:srcRect/>
          <a:stretch>
            <a:fillRect/>
          </a:stretch>
        </p:blipFill>
        <p:spPr bwMode="auto">
          <a:xfrm>
            <a:off x="323528" y="188640"/>
            <a:ext cx="4176464" cy="5956966"/>
          </a:xfrm>
          <a:prstGeom prst="rect">
            <a:avLst/>
          </a:prstGeom>
          <a:noFill/>
        </p:spPr>
      </p:pic>
      <p:pic>
        <p:nvPicPr>
          <p:cNvPr id="3" name="Picture 2" descr="C:\Users\Laura\Desktop\Scansione referti + didattica\CCF24062014_0006.jpg"/>
          <p:cNvPicPr>
            <a:picLocks noChangeAspect="1" noChangeArrowheads="1"/>
          </p:cNvPicPr>
          <p:nvPr/>
        </p:nvPicPr>
        <p:blipFill>
          <a:blip r:embed="rId3" cstate="print"/>
          <a:srcRect/>
          <a:stretch>
            <a:fillRect/>
          </a:stretch>
        </p:blipFill>
        <p:spPr bwMode="auto">
          <a:xfrm rot="10800000">
            <a:off x="4499992" y="188640"/>
            <a:ext cx="4176464" cy="5956967"/>
          </a:xfrm>
          <a:prstGeom prst="rect">
            <a:avLst/>
          </a:prstGeom>
          <a:noFill/>
        </p:spPr>
      </p:pic>
      <p:sp>
        <p:nvSpPr>
          <p:cNvPr id="5" name="CasellaDiTesto 4"/>
          <p:cNvSpPr txBox="1"/>
          <p:nvPr/>
        </p:nvSpPr>
        <p:spPr>
          <a:xfrm>
            <a:off x="323528" y="6237312"/>
            <a:ext cx="8424936" cy="369332"/>
          </a:xfrm>
          <a:prstGeom prst="rect">
            <a:avLst/>
          </a:prstGeom>
          <a:noFill/>
          <a:ln>
            <a:solidFill>
              <a:srgbClr val="FF0000"/>
            </a:solidFill>
          </a:ln>
        </p:spPr>
        <p:txBody>
          <a:bodyPr wrap="square" rtlCol="0">
            <a:spAutoFit/>
          </a:bodyPr>
          <a:lstStyle/>
          <a:p>
            <a:r>
              <a:rPr lang="it-IT" dirty="0"/>
              <a:t>Dove c’è scarsità di acqua gli animali condividono con le persone lo stesso bene prezioso.</a:t>
            </a:r>
          </a:p>
        </p:txBody>
      </p:sp>
    </p:spTree>
  </p:cSld>
  <p:clrMapOvr>
    <a:masterClrMapping/>
  </p:clrMapOvr>
  <p:transition spd="slow">
    <p:push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descr="http://media.famigliacristiana.it/2013/6/african20children_water_basins_2942750_706274.jpg"/>
          <p:cNvPicPr>
            <a:picLocks noGrp="1"/>
          </p:cNvPicPr>
          <p:nvPr>
            <p:ph sz="quarter" idx="4294967295"/>
          </p:nvPr>
        </p:nvPicPr>
        <p:blipFill>
          <a:blip r:embed="rId2" cstate="print"/>
          <a:srcRect/>
          <a:stretch>
            <a:fillRect/>
          </a:stretch>
        </p:blipFill>
        <p:spPr bwMode="auto">
          <a:xfrm>
            <a:off x="4716016" y="3789486"/>
            <a:ext cx="3888234" cy="2879601"/>
          </a:xfrm>
          <a:prstGeom prst="rect">
            <a:avLst/>
          </a:prstGeom>
          <a:noFill/>
          <a:ln w="9525">
            <a:noFill/>
            <a:miter lim="800000"/>
            <a:headEnd/>
            <a:tailEnd/>
          </a:ln>
        </p:spPr>
      </p:pic>
      <p:pic>
        <p:nvPicPr>
          <p:cNvPr id="12" name="Segnaposto contenuto 11" descr="lavarsi-le-mani.jpeg"/>
          <p:cNvPicPr>
            <a:picLocks noGrp="1" noChangeAspect="1"/>
          </p:cNvPicPr>
          <p:nvPr>
            <p:ph sz="half" idx="4294967295"/>
          </p:nvPr>
        </p:nvPicPr>
        <p:blipFill>
          <a:blip r:embed="rId3" cstate="print"/>
          <a:stretch>
            <a:fillRect/>
          </a:stretch>
        </p:blipFill>
        <p:spPr>
          <a:xfrm>
            <a:off x="251521" y="208761"/>
            <a:ext cx="4104456" cy="3007057"/>
          </a:xfrm>
        </p:spPr>
      </p:pic>
      <p:pic>
        <p:nvPicPr>
          <p:cNvPr id="8" name="Immagine 7" descr="https://encrypted-tbn0.gstatic.com/images?q=tbn:ANd9GcTeRNc4SziF2JpM6oN3Wx0E6KQm5mvsXLwcl47GRyV7E5cx3ikq"/>
          <p:cNvPicPr/>
          <p:nvPr/>
        </p:nvPicPr>
        <p:blipFill>
          <a:blip r:embed="rId4" cstate="print"/>
          <a:srcRect/>
          <a:stretch>
            <a:fillRect/>
          </a:stretch>
        </p:blipFill>
        <p:spPr bwMode="auto">
          <a:xfrm>
            <a:off x="251520" y="3789040"/>
            <a:ext cx="4104456" cy="2880320"/>
          </a:xfrm>
          <a:prstGeom prst="rect">
            <a:avLst/>
          </a:prstGeom>
          <a:noFill/>
          <a:ln w="9525">
            <a:noFill/>
            <a:miter lim="800000"/>
            <a:headEnd/>
            <a:tailEnd/>
          </a:ln>
        </p:spPr>
      </p:pic>
      <p:pic>
        <p:nvPicPr>
          <p:cNvPr id="15361" name="Picture 1" descr="C:\Users\Laura\Desktop\2002-bambini-lavano-mani.jpg"/>
          <p:cNvPicPr>
            <a:picLocks noChangeAspect="1" noChangeArrowheads="1"/>
          </p:cNvPicPr>
          <p:nvPr/>
        </p:nvPicPr>
        <p:blipFill>
          <a:blip r:embed="rId5" cstate="print"/>
          <a:srcRect/>
          <a:stretch>
            <a:fillRect/>
          </a:stretch>
        </p:blipFill>
        <p:spPr bwMode="auto">
          <a:xfrm>
            <a:off x="4624270" y="188913"/>
            <a:ext cx="4215742" cy="3024336"/>
          </a:xfrm>
          <a:prstGeom prst="rect">
            <a:avLst/>
          </a:prstGeom>
          <a:noFill/>
        </p:spPr>
      </p:pic>
      <p:sp>
        <p:nvSpPr>
          <p:cNvPr id="9" name="CasellaDiTesto 8"/>
          <p:cNvSpPr txBox="1"/>
          <p:nvPr/>
        </p:nvSpPr>
        <p:spPr>
          <a:xfrm>
            <a:off x="971600" y="3356992"/>
            <a:ext cx="7704658" cy="400110"/>
          </a:xfrm>
          <a:prstGeom prst="rect">
            <a:avLst/>
          </a:prstGeom>
          <a:noFill/>
          <a:ln>
            <a:solidFill>
              <a:schemeClr val="bg1"/>
            </a:solidFill>
          </a:ln>
        </p:spPr>
        <p:txBody>
          <a:bodyPr wrap="square" rtlCol="0">
            <a:spAutoFit/>
          </a:bodyPr>
          <a:lstStyle/>
          <a:p>
            <a:r>
              <a:rPr lang="it-IT" sz="2000" b="1" dirty="0"/>
              <a:t>      Lavarsi le mani nelle varie zone del mondo: che differenza c’è?</a:t>
            </a:r>
          </a:p>
        </p:txBody>
      </p:sp>
    </p:spTree>
  </p:cSld>
  <p:clrMapOvr>
    <a:masterClrMapping/>
  </p:clrMapOvr>
  <p:transition spd="slow">
    <p:pu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323528" y="188641"/>
            <a:ext cx="4176464" cy="720080"/>
          </a:xfrm>
          <a:ln>
            <a:solidFill>
              <a:srgbClr val="FF0000"/>
            </a:solidFill>
          </a:ln>
        </p:spPr>
        <p:txBody>
          <a:bodyPr>
            <a:normAutofit/>
          </a:bodyPr>
          <a:lstStyle/>
          <a:p>
            <a:r>
              <a:rPr lang="it-IT" sz="2000" dirty="0"/>
              <a:t>Il bagnetto è divertente  in una vasca grande con molta acqua!</a:t>
            </a:r>
          </a:p>
        </p:txBody>
      </p:sp>
      <p:pic>
        <p:nvPicPr>
          <p:cNvPr id="1026" name="Picture 2" descr="C:\Users\Laura\Desktop\fontana-attivit-vasca-da-bagno_55046_3_2.jpg"/>
          <p:cNvPicPr>
            <a:picLocks noGrp="1" noChangeAspect="1" noChangeArrowheads="1"/>
          </p:cNvPicPr>
          <p:nvPr>
            <p:ph sz="half" idx="2"/>
          </p:nvPr>
        </p:nvPicPr>
        <p:blipFill>
          <a:blip r:embed="rId2" cstate="print"/>
          <a:srcRect/>
          <a:stretch>
            <a:fillRect/>
          </a:stretch>
        </p:blipFill>
        <p:spPr bwMode="auto">
          <a:xfrm>
            <a:off x="0" y="1268760"/>
            <a:ext cx="4608512" cy="4608512"/>
          </a:xfrm>
          <a:prstGeom prst="rect">
            <a:avLst/>
          </a:prstGeom>
          <a:noFill/>
        </p:spPr>
      </p:pic>
      <p:sp>
        <p:nvSpPr>
          <p:cNvPr id="5" name="Segnaposto testo 4"/>
          <p:cNvSpPr>
            <a:spLocks noGrp="1"/>
          </p:cNvSpPr>
          <p:nvPr>
            <p:ph type="body" sz="quarter" idx="3"/>
          </p:nvPr>
        </p:nvSpPr>
        <p:spPr>
          <a:xfrm>
            <a:off x="4716016" y="188641"/>
            <a:ext cx="3970784" cy="936103"/>
          </a:xfrm>
          <a:ln>
            <a:solidFill>
              <a:srgbClr val="FF0000"/>
            </a:solidFill>
          </a:ln>
        </p:spPr>
        <p:txBody>
          <a:bodyPr>
            <a:noAutofit/>
          </a:bodyPr>
          <a:lstStyle/>
          <a:p>
            <a:r>
              <a:rPr lang="it-IT" sz="2000" dirty="0"/>
              <a:t>Questo bambino invece vorrebbe più spazio e più acqua per il suo bagnetto!</a:t>
            </a:r>
          </a:p>
        </p:txBody>
      </p:sp>
      <p:pic>
        <p:nvPicPr>
          <p:cNvPr id="7" name="Segnaposto contenuto 6" descr="https://encrypted-tbn2.gstatic.com/images?q=tbn:ANd9GcSIWOL7Bn0Ztz3d24dYqItx1XHnMoyOEWHHohquMgwWH2oy8fFV"/>
          <p:cNvPicPr>
            <a:picLocks noGrp="1"/>
          </p:cNvPicPr>
          <p:nvPr>
            <p:ph sz="quarter" idx="4"/>
          </p:nvPr>
        </p:nvPicPr>
        <p:blipFill>
          <a:blip r:embed="rId3" cstate="print"/>
          <a:srcRect/>
          <a:stretch>
            <a:fillRect/>
          </a:stretch>
        </p:blipFill>
        <p:spPr bwMode="auto">
          <a:xfrm>
            <a:off x="4716016" y="1556792"/>
            <a:ext cx="4032448" cy="4032448"/>
          </a:xfrm>
          <a:prstGeom prst="rect">
            <a:avLst/>
          </a:prstGeom>
          <a:noFill/>
          <a:ln w="9525">
            <a:noFill/>
            <a:miter lim="800000"/>
            <a:headEnd/>
            <a:tailEnd/>
          </a:ln>
        </p:spPr>
      </p:pic>
    </p:spTree>
  </p:cSld>
  <p:clrMapOvr>
    <a:masterClrMapping/>
  </p:clrMapOvr>
  <p:transition spd="slow">
    <p:blinds/>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95536" y="332656"/>
            <a:ext cx="4392488" cy="369332"/>
          </a:xfrm>
          <a:prstGeom prst="rect">
            <a:avLst/>
          </a:prstGeom>
          <a:noFill/>
        </p:spPr>
        <p:txBody>
          <a:bodyPr wrap="square" rtlCol="0">
            <a:spAutoFit/>
          </a:bodyPr>
          <a:lstStyle/>
          <a:p>
            <a:endParaRPr lang="it-IT" dirty="0"/>
          </a:p>
        </p:txBody>
      </p:sp>
      <p:pic>
        <p:nvPicPr>
          <p:cNvPr id="2050" name="Picture 2" descr="C:\Users\Notebook\Pictures\ControlCenter4\Scan\CV31012020_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4490" y="188640"/>
            <a:ext cx="4652573" cy="63367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6" name="Casella di testo 1"/>
          <p:cNvSpPr txBox="1">
            <a:spLocks noChangeArrowheads="1"/>
          </p:cNvSpPr>
          <p:nvPr/>
        </p:nvSpPr>
        <p:spPr bwMode="auto">
          <a:xfrm>
            <a:off x="0" y="457200"/>
            <a:ext cx="50641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altLang="it-IT"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107504" y="86916"/>
            <a:ext cx="4032448" cy="677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dirty="0">
                <a:ln>
                  <a:noFill/>
                </a:ln>
                <a:solidFill>
                  <a:srgbClr val="FF0000"/>
                </a:solidFill>
                <a:effectLst/>
                <a:latin typeface="Verdana" panose="020B0604030504040204" pitchFamily="34" charset="0"/>
                <a:ea typeface="Verdana" panose="020B0604030504040204" pitchFamily="34" charset="0"/>
                <a:cs typeface="Verdana" panose="020B0604030504040204" pitchFamily="34" charset="0"/>
              </a:rPr>
              <a:t>L’ACQUA RITORNA A MARIPURA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rPr>
              <a:t>DA QUEL GIORNO MARIPURA EBBE</a:t>
            </a: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sz="1400" b="1" dirty="0">
              <a:latin typeface="Verdana"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rPr>
              <a:t>L’ACQUA.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400" b="1"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Tutti poterono berne e attingerla</a:t>
            </a:r>
            <a:r>
              <a:rPr kumimoji="0" lang="it-IT" altLang="it-IT" sz="1400" b="0" i="0" u="none" strike="noStrike" cap="none" normalizeH="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per dare </a:t>
            </a: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sz="1400"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da </a:t>
            </a:r>
            <a:r>
              <a:rPr kumimoji="0" lang="it-IT" altLang="it-IT"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bere</a:t>
            </a: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alle </a:t>
            </a:r>
            <a:r>
              <a:rPr kumimoji="0" lang="it-IT" altLang="it-IT"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piante</a:t>
            </a: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e agli</a:t>
            </a:r>
            <a:r>
              <a:rPr kumimoji="0" lang="it-IT" altLang="it-IT" sz="1400" b="0" i="0" u="none" strike="noStrike" cap="none" normalizeH="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kumimoji="0" lang="it-IT" altLang="it-IT"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animali.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Nessuno però la toccava di notte.</a:t>
            </a:r>
            <a:r>
              <a:rPr kumimoji="0" lang="it-IT" altLang="it-IT" sz="1400" b="0" i="0" u="none" strike="noStrike" cap="none" normalizeH="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sz="1400" baseline="0"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Nessuno voleva rischiare di perdere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ciò che aveva di più prezioso…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E poi </a:t>
            </a:r>
            <a:r>
              <a:rPr kumimoji="0" lang="it-IT" altLang="it-IT"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l’acqua</a:t>
            </a: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del giorno </a:t>
            </a:r>
            <a:r>
              <a:rPr kumimoji="0" lang="it-IT" altLang="it-IT"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bastava per</a:t>
            </a:r>
            <a:r>
              <a:rPr kumimoji="0" lang="it-IT" altLang="it-IT" sz="1400" b="1" i="0" u="none" strike="noStrike" cap="none" normalizeH="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sz="1400" b="1" baseline="0"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tutti…</a:t>
            </a:r>
            <a:r>
              <a:rPr kumimoji="0" lang="it-IT" altLang="it-IT" sz="1400" b="1" i="0" u="none" strike="noStrike" cap="none" normalizeH="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L’acqua di </a:t>
            </a:r>
            <a:r>
              <a:rPr kumimoji="0" lang="it-IT" altLang="it-IT" sz="14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Maripura</a:t>
            </a: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era talmente </a:t>
            </a: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sz="1400"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it-IT" altLang="it-IT" sz="1400" b="1" dirty="0">
                <a:latin typeface="Verdana" panose="020B0604030504040204" pitchFamily="34" charset="0"/>
                <a:ea typeface="Verdana" panose="020B0604030504040204" pitchFamily="34" charset="0"/>
                <a:cs typeface="Verdana" panose="020B0604030504040204" pitchFamily="34" charset="0"/>
              </a:rPr>
              <a:t>b</a:t>
            </a:r>
            <a:r>
              <a:rPr kumimoji="0" lang="it-IT" altLang="it-IT"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uona</a:t>
            </a:r>
            <a:r>
              <a:rPr kumimoji="0" lang="it-IT" altLang="it-IT" sz="1400" b="1" i="0" u="none" strike="noStrike" cap="none" normalizeH="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e </a:t>
            </a:r>
            <a:r>
              <a:rPr kumimoji="0" lang="it-IT" altLang="it-IT"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fresca</a:t>
            </a: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che negli anni si sparse </a:t>
            </a: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sz="1400"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la voce …</a:t>
            </a:r>
            <a:r>
              <a:rPr lang="it-IT" altLang="it-IT" sz="1400" dirty="0">
                <a:latin typeface="Verdana" panose="020B0604030504040204" pitchFamily="34" charset="0"/>
                <a:ea typeface="Verdana" panose="020B0604030504040204" pitchFamily="34" charset="0"/>
                <a:cs typeface="Verdana" panose="020B0604030504040204" pitchFamily="34" charset="0"/>
              </a:rPr>
              <a:t> </a:t>
            </a: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e veniva gente anche dai </a:t>
            </a:r>
            <a:r>
              <a:rPr kumimoji="0" lang="it-IT" altLang="it-IT"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paesi </a:t>
            </a: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sz="1400" b="1"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vicini</a:t>
            </a:r>
            <a:r>
              <a:rPr kumimoji="0" lang="it-IT" altLang="it-IT" sz="1400" b="1" i="0" u="none" strike="noStrike" cap="none" normalizeH="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per attingere alla fonte di </a:t>
            </a: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sz="1400"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Maripura</a:t>
            </a: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E l’acqua della fonte </a:t>
            </a:r>
            <a:r>
              <a:rPr kumimoji="0" lang="it-IT" altLang="it-IT"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bastava anche per</a:t>
            </a:r>
            <a:r>
              <a:rPr lang="it-IT" altLang="it-IT" sz="1400" dirty="0">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loro…</a:t>
            </a:r>
            <a:endParaRPr kumimoji="0" lang="it-IT" altLang="it-IT"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88107097"/>
      </p:ext>
    </p:extLst>
  </p:cSld>
  <p:clrMapOvr>
    <a:masterClrMapping/>
  </p:clrMapOvr>
  <p:transition spd="slow">
    <p:dissolv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ura\Desktop\Scansione referti + didattica\CCF24062014_0003.jpg"/>
          <p:cNvPicPr>
            <a:picLocks noGrp="1" noChangeAspect="1" noChangeArrowheads="1"/>
          </p:cNvPicPr>
          <p:nvPr>
            <p:ph sz="half" idx="4294967295"/>
          </p:nvPr>
        </p:nvPicPr>
        <p:blipFill>
          <a:blip r:embed="rId2" cstate="print"/>
          <a:srcRect/>
          <a:stretch>
            <a:fillRect/>
          </a:stretch>
        </p:blipFill>
        <p:spPr bwMode="auto">
          <a:xfrm>
            <a:off x="0" y="1484313"/>
            <a:ext cx="3505200" cy="5000625"/>
          </a:xfrm>
          <a:prstGeom prst="rect">
            <a:avLst/>
          </a:prstGeom>
          <a:noFill/>
        </p:spPr>
      </p:pic>
      <p:pic>
        <p:nvPicPr>
          <p:cNvPr id="3075" name="Picture 3" descr="C:\Users\Laura\Desktop\lavare_i_panni_in_lavatrice.jpg"/>
          <p:cNvPicPr>
            <a:picLocks noGrp="1" noChangeAspect="1" noChangeArrowheads="1"/>
          </p:cNvPicPr>
          <p:nvPr>
            <p:ph sz="quarter" idx="4294967295"/>
          </p:nvPr>
        </p:nvPicPr>
        <p:blipFill>
          <a:blip r:embed="rId3" cstate="print"/>
          <a:srcRect/>
          <a:stretch>
            <a:fillRect/>
          </a:stretch>
        </p:blipFill>
        <p:spPr bwMode="auto">
          <a:xfrm>
            <a:off x="4264025" y="2565400"/>
            <a:ext cx="4879975" cy="3900488"/>
          </a:xfrm>
          <a:prstGeom prst="rect">
            <a:avLst/>
          </a:prstGeom>
          <a:noFill/>
        </p:spPr>
      </p:pic>
      <p:sp>
        <p:nvSpPr>
          <p:cNvPr id="6" name="CasellaDiTesto 5"/>
          <p:cNvSpPr txBox="1"/>
          <p:nvPr/>
        </p:nvSpPr>
        <p:spPr>
          <a:xfrm>
            <a:off x="611560" y="548680"/>
            <a:ext cx="8280920" cy="461665"/>
          </a:xfrm>
          <a:prstGeom prst="rect">
            <a:avLst/>
          </a:prstGeom>
          <a:noFill/>
          <a:ln>
            <a:solidFill>
              <a:srgbClr val="FF0000"/>
            </a:solidFill>
          </a:ln>
        </p:spPr>
        <p:txBody>
          <a:bodyPr wrap="square" rtlCol="0">
            <a:spAutoFit/>
          </a:bodyPr>
          <a:lstStyle/>
          <a:p>
            <a:r>
              <a:rPr lang="it-IT" sz="2400" b="1" dirty="0"/>
              <a:t>Lavare i panni in casa nel NORD e nel SUD del mondo</a:t>
            </a:r>
            <a:r>
              <a:rPr lang="it-IT" sz="2400" dirty="0"/>
              <a:t>.</a:t>
            </a:r>
          </a:p>
        </p:txBody>
      </p:sp>
    </p:spTree>
  </p:cSld>
  <p:clrMapOvr>
    <a:masterClrMapping/>
  </p:clrMapOvr>
  <p:transition spd="slow">
    <p:blinds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Laura\Desktop\bere-acqua-330x228 (1).jpg"/>
          <p:cNvPicPr>
            <a:picLocks noChangeAspect="1" noChangeArrowheads="1"/>
          </p:cNvPicPr>
          <p:nvPr/>
        </p:nvPicPr>
        <p:blipFill>
          <a:blip r:embed="rId2" cstate="print"/>
          <a:srcRect/>
          <a:stretch>
            <a:fillRect/>
          </a:stretch>
        </p:blipFill>
        <p:spPr bwMode="auto">
          <a:xfrm>
            <a:off x="179512" y="188640"/>
            <a:ext cx="4104456" cy="2835806"/>
          </a:xfrm>
          <a:prstGeom prst="rect">
            <a:avLst/>
          </a:prstGeom>
          <a:noFill/>
        </p:spPr>
      </p:pic>
      <p:pic>
        <p:nvPicPr>
          <p:cNvPr id="3" name="Picture 3" descr="C:\Users\Laura\Desktop\acqua-rubinetto-612x288.jpg"/>
          <p:cNvPicPr>
            <a:picLocks noChangeAspect="1" noChangeArrowheads="1"/>
          </p:cNvPicPr>
          <p:nvPr/>
        </p:nvPicPr>
        <p:blipFill>
          <a:blip r:embed="rId3" cstate="print"/>
          <a:srcRect/>
          <a:stretch>
            <a:fillRect/>
          </a:stretch>
        </p:blipFill>
        <p:spPr bwMode="auto">
          <a:xfrm>
            <a:off x="4355976" y="548680"/>
            <a:ext cx="4644007" cy="2185415"/>
          </a:xfrm>
          <a:prstGeom prst="rect">
            <a:avLst/>
          </a:prstGeom>
          <a:noFill/>
        </p:spPr>
      </p:pic>
      <p:pic>
        <p:nvPicPr>
          <p:cNvPr id="4" name="Picture 3" descr="C:\Users\Laura\Desktop\bimbo che beve dallo stagno.jpg"/>
          <p:cNvPicPr>
            <a:picLocks noChangeAspect="1" noChangeArrowheads="1"/>
          </p:cNvPicPr>
          <p:nvPr/>
        </p:nvPicPr>
        <p:blipFill>
          <a:blip r:embed="rId4" cstate="print"/>
          <a:srcRect/>
          <a:stretch>
            <a:fillRect/>
          </a:stretch>
        </p:blipFill>
        <p:spPr bwMode="auto">
          <a:xfrm>
            <a:off x="323528" y="3717032"/>
            <a:ext cx="3888432" cy="2919024"/>
          </a:xfrm>
          <a:prstGeom prst="rect">
            <a:avLst/>
          </a:prstGeom>
          <a:noFill/>
        </p:spPr>
      </p:pic>
      <p:pic>
        <p:nvPicPr>
          <p:cNvPr id="5" name="Picture 2" descr="C:\Users\Laura\Desktop\0-girls-playing-with-water-1024_screen.jpg"/>
          <p:cNvPicPr>
            <a:picLocks noChangeAspect="1" noChangeArrowheads="1"/>
          </p:cNvPicPr>
          <p:nvPr/>
        </p:nvPicPr>
        <p:blipFill>
          <a:blip r:embed="rId5" cstate="print"/>
          <a:srcRect/>
          <a:stretch>
            <a:fillRect/>
          </a:stretch>
        </p:blipFill>
        <p:spPr bwMode="auto">
          <a:xfrm>
            <a:off x="4644008" y="3717032"/>
            <a:ext cx="4104456" cy="2937252"/>
          </a:xfrm>
          <a:prstGeom prst="rect">
            <a:avLst/>
          </a:prstGeom>
          <a:noFill/>
        </p:spPr>
      </p:pic>
      <p:sp>
        <p:nvSpPr>
          <p:cNvPr id="7" name="Rettangolo 6"/>
          <p:cNvSpPr/>
          <p:nvPr/>
        </p:nvSpPr>
        <p:spPr>
          <a:xfrm>
            <a:off x="179512" y="3140968"/>
            <a:ext cx="8712968" cy="400110"/>
          </a:xfrm>
          <a:prstGeom prst="rect">
            <a:avLst/>
          </a:prstGeom>
          <a:ln>
            <a:solidFill>
              <a:srgbClr val="FF0000"/>
            </a:solidFill>
          </a:ln>
        </p:spPr>
        <p:txBody>
          <a:bodyPr wrap="square">
            <a:spAutoFit/>
          </a:bodyPr>
          <a:lstStyle/>
          <a:p>
            <a:r>
              <a:rPr lang="it-IT" sz="2000" b="1" dirty="0"/>
              <a:t>E tu, in quale parte del mondo ti collochi: a NORD (in alto) o a SUD (in basso) ?</a:t>
            </a:r>
          </a:p>
        </p:txBody>
      </p:sp>
    </p:spTree>
  </p:cSld>
  <p:clrMapOvr>
    <a:masterClrMapping/>
  </p:clrMapOvr>
  <p:transition spd="slow">
    <p:check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B1222E2-3072-40FB-82C8-03D14ED68F77}"/>
              </a:ext>
            </a:extLst>
          </p:cNvPr>
          <p:cNvSpPr txBox="1"/>
          <p:nvPr/>
        </p:nvSpPr>
        <p:spPr>
          <a:xfrm>
            <a:off x="755576" y="188640"/>
            <a:ext cx="7848872" cy="2339102"/>
          </a:xfrm>
          <a:prstGeom prst="rect">
            <a:avLst/>
          </a:prstGeom>
          <a:noFill/>
          <a:ln>
            <a:solidFill>
              <a:srgbClr val="FF0000"/>
            </a:solidFill>
          </a:ln>
        </p:spPr>
        <p:txBody>
          <a:bodyPr wrap="square">
            <a:spAutoFit/>
          </a:bodyPr>
          <a:lstStyle/>
          <a:p>
            <a:pPr algn="ctr"/>
            <a:r>
              <a:rPr lang="it-IT" sz="2000" dirty="0">
                <a:solidFill>
                  <a:srgbClr val="FF0000"/>
                </a:solidFill>
              </a:rPr>
              <a:t>LA SITUAZIONE IN ITALIA</a:t>
            </a:r>
          </a:p>
          <a:p>
            <a:r>
              <a:rPr lang="it-IT" sz="1800" dirty="0"/>
              <a:t>L’Italia è uno dei Paesi al mondo con molta disponibilità d’acqua, utilizza molte risorse idriche per l’ agricoltura e per l’ industria. Ogni abitante ha a disposizione 241 litri di acqua.</a:t>
            </a:r>
          </a:p>
          <a:p>
            <a:r>
              <a:rPr lang="it-IT" sz="1800" b="1" cap="all" dirty="0"/>
              <a:t>LO SPRECO DI ACQUA</a:t>
            </a:r>
          </a:p>
          <a:p>
            <a:pPr fontAlgn="base"/>
            <a:r>
              <a:rPr lang="it-IT" sz="1800" dirty="0"/>
              <a:t>Per ogni abitante si disperdono quotidianamente 144 litri di acqua oltre a quanto effettivamente consumato a causa delle perdite d’acqua della rete idrica: il 37% dell’acqua immessa nelle tubature non arriva ai rubinetti.</a:t>
            </a:r>
          </a:p>
        </p:txBody>
      </p:sp>
      <p:pic>
        <p:nvPicPr>
          <p:cNvPr id="4" name="Picture 2" descr="http://www.gioiosatoday.it/wp-content/uploads/2014/06/Ammodernamento-rete-idrica-Isola-Capo-Rizzutoi.jpg">
            <a:extLst>
              <a:ext uri="{FF2B5EF4-FFF2-40B4-BE49-F238E27FC236}">
                <a16:creationId xmlns:a16="http://schemas.microsoft.com/office/drawing/2014/main" id="{192A92D9-72DC-4449-ABB8-EE4D572B15D7}"/>
              </a:ext>
            </a:extLst>
          </p:cNvPr>
          <p:cNvPicPr>
            <a:picLocks noChangeAspect="1" noChangeArrowheads="1"/>
          </p:cNvPicPr>
          <p:nvPr/>
        </p:nvPicPr>
        <p:blipFill>
          <a:blip r:embed="rId2" cstate="print"/>
          <a:srcRect/>
          <a:stretch>
            <a:fillRect/>
          </a:stretch>
        </p:blipFill>
        <p:spPr bwMode="auto">
          <a:xfrm>
            <a:off x="2483768" y="2708920"/>
            <a:ext cx="3960436" cy="2376263"/>
          </a:xfrm>
          <a:prstGeom prst="rect">
            <a:avLst/>
          </a:prstGeom>
          <a:noFill/>
        </p:spPr>
      </p:pic>
      <p:sp>
        <p:nvSpPr>
          <p:cNvPr id="6" name="CasellaDiTesto 5">
            <a:extLst>
              <a:ext uri="{FF2B5EF4-FFF2-40B4-BE49-F238E27FC236}">
                <a16:creationId xmlns:a16="http://schemas.microsoft.com/office/drawing/2014/main" id="{BFE41640-B87D-4C75-99BC-6071BB3E6F1E}"/>
              </a:ext>
            </a:extLst>
          </p:cNvPr>
          <p:cNvSpPr txBox="1"/>
          <p:nvPr/>
        </p:nvSpPr>
        <p:spPr>
          <a:xfrm>
            <a:off x="251520" y="5373216"/>
            <a:ext cx="8424936" cy="1200329"/>
          </a:xfrm>
          <a:prstGeom prst="rect">
            <a:avLst/>
          </a:prstGeom>
          <a:noFill/>
          <a:ln>
            <a:solidFill>
              <a:srgbClr val="FF0000"/>
            </a:solidFill>
          </a:ln>
        </p:spPr>
        <p:txBody>
          <a:bodyPr wrap="square">
            <a:spAutoFit/>
          </a:bodyPr>
          <a:lstStyle/>
          <a:p>
            <a:r>
              <a:rPr lang="it-IT" sz="1800" dirty="0"/>
              <a:t>La siccità tuttavia colpisce anche l’Italia: al sud e nelle isole scarseggia l’acqua per quattro mesi all’anno (da giugno a settembre), mentre le regioni del nord  possono godere di risorse  più abbondanti. A causa dei cambiamenti climatici, però, anche al nord si osservano periodi in cui piove poco.</a:t>
            </a:r>
          </a:p>
        </p:txBody>
      </p:sp>
    </p:spTree>
    <p:extLst>
      <p:ext uri="{BB962C8B-B14F-4D97-AF65-F5344CB8AC3E}">
        <p14:creationId xmlns:p14="http://schemas.microsoft.com/office/powerpoint/2010/main" val="818807938"/>
      </p:ext>
    </p:extLst>
  </p:cSld>
  <p:clrMapOvr>
    <a:masterClrMapping/>
  </p:clrMapOvr>
  <p:transition spd="slow">
    <p:dissolv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otebook\Desktop\ca518bf183c339c376b4bdc5c275df0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4600575" cy="631507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5150343" y="1340768"/>
            <a:ext cx="3405997" cy="646331"/>
          </a:xfrm>
          <a:prstGeom prst="rect">
            <a:avLst/>
          </a:prstGeom>
          <a:noFill/>
          <a:ln>
            <a:solidFill>
              <a:srgbClr val="FF0000"/>
            </a:solidFill>
          </a:ln>
        </p:spPr>
        <p:txBody>
          <a:bodyPr wrap="none" rtlCol="0">
            <a:spAutoFit/>
          </a:bodyPr>
          <a:lstStyle/>
          <a:p>
            <a:r>
              <a:rPr lang="it-IT" dirty="0"/>
              <a:t>LA DISPERSIONE D’ACQUA NELLA </a:t>
            </a:r>
          </a:p>
          <a:p>
            <a:r>
              <a:rPr lang="it-IT" dirty="0"/>
              <a:t>RETE IDRICA DELLE VARIE REGIONI</a:t>
            </a:r>
          </a:p>
        </p:txBody>
      </p:sp>
      <p:sp>
        <p:nvSpPr>
          <p:cNvPr id="2" name="CasellaDiTesto 1"/>
          <p:cNvSpPr txBox="1"/>
          <p:nvPr/>
        </p:nvSpPr>
        <p:spPr>
          <a:xfrm>
            <a:off x="5436096" y="476672"/>
            <a:ext cx="2880320" cy="523220"/>
          </a:xfrm>
          <a:prstGeom prst="rect">
            <a:avLst/>
          </a:prstGeom>
          <a:noFill/>
          <a:ln>
            <a:solidFill>
              <a:schemeClr val="tx2"/>
            </a:solidFill>
          </a:ln>
        </p:spPr>
        <p:txBody>
          <a:bodyPr wrap="square" rtlCol="0">
            <a:spAutoFit/>
          </a:bodyPr>
          <a:lstStyle/>
          <a:p>
            <a:r>
              <a:rPr lang="it-IT" sz="2800" dirty="0">
                <a:solidFill>
                  <a:srgbClr val="FF0000"/>
                </a:solidFill>
              </a:rPr>
              <a:t>ACQUA SPRECATA!</a:t>
            </a:r>
          </a:p>
        </p:txBody>
      </p:sp>
    </p:spTree>
    <p:extLst>
      <p:ext uri="{BB962C8B-B14F-4D97-AF65-F5344CB8AC3E}">
        <p14:creationId xmlns:p14="http://schemas.microsoft.com/office/powerpoint/2010/main" val="1036724270"/>
      </p:ext>
    </p:extLst>
  </p:cSld>
  <p:clrMapOvr>
    <a:masterClrMapping/>
  </p:clrMapOvr>
  <p:transition spd="slow">
    <p:dissolv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ln>
            <a:solidFill>
              <a:srgbClr val="FF0000"/>
            </a:solidFill>
          </a:ln>
          <a:effectLst>
            <a:outerShdw blurRad="50800" dist="38100" dir="2700000" algn="tl" rotWithShape="0">
              <a:prstClr val="black">
                <a:alpha val="40000"/>
              </a:prstClr>
            </a:outerShdw>
          </a:effectLst>
        </p:spPr>
        <p:txBody>
          <a:bodyPr/>
          <a:lstStyle/>
          <a:p>
            <a:r>
              <a:rPr lang="it-IT" sz="2400" dirty="0">
                <a:solidFill>
                  <a:srgbClr val="FF0000"/>
                </a:solidFill>
              </a:rPr>
              <a:t>LA RISOLUZIONE DELL’ ASSEMBLEA DELLE NAZIONI UNITE (28/07/2010)</a:t>
            </a:r>
            <a:endParaRPr lang="it-IT" dirty="0"/>
          </a:p>
        </p:txBody>
      </p:sp>
      <p:sp>
        <p:nvSpPr>
          <p:cNvPr id="3" name="Segnaposto contenuto 2"/>
          <p:cNvSpPr>
            <a:spLocks noGrp="1"/>
          </p:cNvSpPr>
          <p:nvPr>
            <p:ph idx="1"/>
          </p:nvPr>
        </p:nvSpPr>
        <p:spPr>
          <a:solidFill>
            <a:schemeClr val="accent1">
              <a:lumMod val="20000"/>
              <a:lumOff val="80000"/>
            </a:schemeClr>
          </a:solidFill>
          <a:ln>
            <a:solidFill>
              <a:srgbClr val="0070C0"/>
            </a:solidFill>
          </a:ln>
        </p:spPr>
        <p:txBody>
          <a:bodyPr>
            <a:normAutofit fontScale="92500" lnSpcReduction="10000"/>
          </a:bodyPr>
          <a:lstStyle/>
          <a:p>
            <a:pPr lvl="0"/>
            <a:r>
              <a:rPr lang="it-IT" sz="2000" dirty="0">
                <a:solidFill>
                  <a:prstClr val="black"/>
                </a:solidFill>
              </a:rPr>
              <a:t>La </a:t>
            </a:r>
            <a:r>
              <a:rPr lang="it-IT" sz="2000" b="1" dirty="0">
                <a:solidFill>
                  <a:prstClr val="black"/>
                </a:solidFill>
              </a:rPr>
              <a:t>Risoluzione</a:t>
            </a:r>
            <a:r>
              <a:rPr lang="it-IT" sz="2000" dirty="0">
                <a:solidFill>
                  <a:prstClr val="black"/>
                </a:solidFill>
              </a:rPr>
              <a:t> della Assemblea delle </a:t>
            </a:r>
            <a:r>
              <a:rPr lang="it-IT" sz="2000" b="1" dirty="0">
                <a:solidFill>
                  <a:prstClr val="black"/>
                </a:solidFill>
              </a:rPr>
              <a:t>Nazioni Unite</a:t>
            </a:r>
            <a:r>
              <a:rPr lang="it-IT" sz="2000" dirty="0">
                <a:solidFill>
                  <a:prstClr val="black"/>
                </a:solidFill>
              </a:rPr>
              <a:t> 64/92 del 28 luglio </a:t>
            </a:r>
            <a:r>
              <a:rPr lang="it-IT" sz="2000" b="1" dirty="0">
                <a:solidFill>
                  <a:prstClr val="black"/>
                </a:solidFill>
              </a:rPr>
              <a:t>2010</a:t>
            </a:r>
            <a:r>
              <a:rPr lang="it-IT" sz="2000" dirty="0">
                <a:solidFill>
                  <a:prstClr val="black"/>
                </a:solidFill>
              </a:rPr>
              <a:t> ha  riconosciuto che il </a:t>
            </a:r>
            <a:r>
              <a:rPr lang="it-IT" sz="2000" dirty="0">
                <a:solidFill>
                  <a:srgbClr val="FF0000"/>
                </a:solidFill>
              </a:rPr>
              <a:t>“diritto all'</a:t>
            </a:r>
            <a:r>
              <a:rPr lang="it-IT" sz="2000" b="1" dirty="0">
                <a:solidFill>
                  <a:srgbClr val="FF0000"/>
                </a:solidFill>
              </a:rPr>
              <a:t>acqua</a:t>
            </a:r>
            <a:r>
              <a:rPr lang="it-IT" sz="2000" dirty="0">
                <a:solidFill>
                  <a:srgbClr val="FF0000"/>
                </a:solidFill>
              </a:rPr>
              <a:t> potabile ed ai servizi igienico sanitari è un diritto dell'uomo essenziale alla qualità della vita ed all'esercizio di tutti i diritti dell'uomo”.</a:t>
            </a:r>
            <a:br>
              <a:rPr lang="it-IT" sz="2000" dirty="0">
                <a:solidFill>
                  <a:srgbClr val="FF0000"/>
                </a:solidFill>
              </a:rPr>
            </a:br>
            <a:r>
              <a:rPr lang="it-IT" sz="2000" i="1" dirty="0">
                <a:solidFill>
                  <a:prstClr val="black"/>
                </a:solidFill>
              </a:rPr>
              <a:t>L’accesso all’acqua è stato riconosciuto a livello internazionale come un diritto umano universale, autonomo e specifico, presupposto per tutti gli altri diritti umani ma…</a:t>
            </a:r>
          </a:p>
          <a:p>
            <a:pPr lvl="0"/>
            <a:r>
              <a:rPr lang="it-IT" sz="2000" dirty="0">
                <a:solidFill>
                  <a:prstClr val="black"/>
                </a:solidFill>
              </a:rPr>
              <a:t>Un Rapporto Oms-Unicef del luglio 2017 evidenzia infatti che </a:t>
            </a:r>
            <a:r>
              <a:rPr lang="it-IT" sz="2000" b="1" dirty="0">
                <a:solidFill>
                  <a:prstClr val="black"/>
                </a:solidFill>
              </a:rPr>
              <a:t>2,1 miliardi di abitanti </a:t>
            </a:r>
            <a:r>
              <a:rPr lang="it-IT" sz="2000" dirty="0">
                <a:solidFill>
                  <a:prstClr val="black"/>
                </a:solidFill>
              </a:rPr>
              <a:t>non possiedono ancor oggi nella propria abitazione un accesso continuato e sicuro all'acqua potabile e 4,4 miliardi di persone non hanno accesso a servizi igienici.  La situazione non è destinata a migliorare. Circa 600 milioni di bambini nel 2040 vivranno in zone con scarsità d’acqua e si troveranno ad affrontare alti rischi di morte, malattie e malnutrizione.</a:t>
            </a:r>
          </a:p>
          <a:p>
            <a:pPr lvl="0"/>
            <a:r>
              <a:rPr lang="it-IT" sz="2000" dirty="0">
                <a:solidFill>
                  <a:prstClr val="black"/>
                </a:solidFill>
              </a:rPr>
              <a:t>Saranno circa </a:t>
            </a:r>
            <a:r>
              <a:rPr lang="it-IT" sz="2000" b="1" dirty="0">
                <a:solidFill>
                  <a:prstClr val="black"/>
                </a:solidFill>
              </a:rPr>
              <a:t>20 milioni i cittadini che nel 2030 </a:t>
            </a:r>
            <a:r>
              <a:rPr lang="it-IT" sz="2000" dirty="0">
                <a:solidFill>
                  <a:prstClr val="black"/>
                </a:solidFill>
              </a:rPr>
              <a:t>non avranno accesso all’acqua potabile nelle città del mondo perché in condizioni di povertà e quindi non saranno in grado di pagare il costo dell’acqua.</a:t>
            </a:r>
            <a:endParaRPr lang="it-IT" sz="2000" dirty="0">
              <a:solidFill>
                <a:srgbClr val="FF0000"/>
              </a:solidFill>
            </a:endParaRPr>
          </a:p>
          <a:p>
            <a:endParaRPr lang="it-IT" dirty="0"/>
          </a:p>
        </p:txBody>
      </p:sp>
    </p:spTree>
    <p:extLst>
      <p:ext uri="{BB962C8B-B14F-4D97-AF65-F5344CB8AC3E}">
        <p14:creationId xmlns:p14="http://schemas.microsoft.com/office/powerpoint/2010/main" val="3806766288"/>
      </p:ext>
    </p:extLst>
  </p:cSld>
  <p:clrMapOvr>
    <a:masterClrMapping/>
  </p:clrMapOvr>
  <p:transition spd="slow">
    <p:dissolv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95536" y="620688"/>
            <a:ext cx="8280920" cy="6001643"/>
          </a:xfrm>
          <a:prstGeom prst="rect">
            <a:avLst/>
          </a:prstGeom>
          <a:solidFill>
            <a:schemeClr val="accent1">
              <a:lumMod val="20000"/>
              <a:lumOff val="80000"/>
            </a:schemeClr>
          </a:solidFill>
          <a:ln>
            <a:solidFill>
              <a:srgbClr val="0070C0"/>
            </a:solidFill>
          </a:ln>
          <a:scene3d>
            <a:camera prst="orthographicFront"/>
            <a:lightRig rig="threePt" dir="t"/>
          </a:scene3d>
          <a:sp3d>
            <a:bevelT prst="relaxedInset"/>
          </a:sp3d>
        </p:spPr>
        <p:txBody>
          <a:bodyPr wrap="square" rtlCol="0">
            <a:spAutoFit/>
          </a:bodyPr>
          <a:lstStyle/>
          <a:p>
            <a:pPr lvl="0" algn="ctr"/>
            <a:r>
              <a:rPr lang="it-IT" sz="2400" dirty="0">
                <a:solidFill>
                  <a:srgbClr val="FF0000"/>
                </a:solidFill>
              </a:rPr>
              <a:t>LA CARTA EUROPEA DELL’ ACQUA</a:t>
            </a:r>
          </a:p>
          <a:p>
            <a:pPr lvl="0" algn="ctr"/>
            <a:endParaRPr lang="it-IT" dirty="0">
              <a:solidFill>
                <a:srgbClr val="FF0000"/>
              </a:solidFill>
            </a:endParaRPr>
          </a:p>
          <a:p>
            <a:pPr lvl="0"/>
            <a:r>
              <a:rPr lang="it-IT" dirty="0">
                <a:solidFill>
                  <a:prstClr val="black"/>
                </a:solidFill>
              </a:rPr>
              <a:t>Era il </a:t>
            </a:r>
            <a:r>
              <a:rPr lang="it-IT" dirty="0">
                <a:solidFill>
                  <a:srgbClr val="FF0000"/>
                </a:solidFill>
              </a:rPr>
              <a:t>6 maggio del 1968 </a:t>
            </a:r>
            <a:r>
              <a:rPr lang="it-IT" dirty="0">
                <a:solidFill>
                  <a:prstClr val="black"/>
                </a:solidFill>
              </a:rPr>
              <a:t>quando il Consiglio d’Europa formulò la </a:t>
            </a:r>
            <a:r>
              <a:rPr lang="it-IT" dirty="0">
                <a:solidFill>
                  <a:srgbClr val="FF0000"/>
                </a:solidFill>
              </a:rPr>
              <a:t>“Carta Europea dell’Acqua”.</a:t>
            </a:r>
          </a:p>
          <a:p>
            <a:pPr lvl="0"/>
            <a:r>
              <a:rPr lang="it-IT" b="1" dirty="0">
                <a:solidFill>
                  <a:prstClr val="black"/>
                </a:solidFill>
              </a:rPr>
              <a:t>I dodici articoli sull’acqua ci  fanno capire quanto sia importante questa materia per tutti gli esseri viventi.</a:t>
            </a:r>
          </a:p>
          <a:p>
            <a:pPr lvl="0"/>
            <a:endParaRPr lang="it-IT" dirty="0">
              <a:solidFill>
                <a:prstClr val="black"/>
              </a:solidFill>
            </a:endParaRPr>
          </a:p>
          <a:p>
            <a:pPr lvl="0"/>
            <a:r>
              <a:rPr lang="it-IT" dirty="0"/>
              <a:t>1) </a:t>
            </a:r>
            <a:r>
              <a:rPr lang="it-IT" b="1" dirty="0"/>
              <a:t>Non c’è vita senza acqua</a:t>
            </a:r>
            <a:r>
              <a:rPr lang="it-IT" dirty="0"/>
              <a:t>. L’acqua è un bene prezioso, indispensabile a tutte le attività umane.</a:t>
            </a:r>
            <a:br>
              <a:rPr lang="it-IT" dirty="0"/>
            </a:br>
            <a:r>
              <a:rPr lang="it-IT" dirty="0">
                <a:solidFill>
                  <a:prstClr val="black"/>
                </a:solidFill>
              </a:rPr>
              <a:t>2) </a:t>
            </a:r>
            <a:r>
              <a:rPr lang="it-IT" b="1" dirty="0">
                <a:solidFill>
                  <a:prstClr val="black"/>
                </a:solidFill>
              </a:rPr>
              <a:t>Le disponibilità di acque dolci non sono inesauribili</a:t>
            </a:r>
            <a:r>
              <a:rPr lang="it-IT" dirty="0">
                <a:solidFill>
                  <a:prstClr val="black"/>
                </a:solidFill>
              </a:rPr>
              <a:t>. E’ indispensabile preservarle, controllarle e se possibile accrescerle.</a:t>
            </a:r>
            <a:br>
              <a:rPr lang="it-IT" dirty="0">
                <a:solidFill>
                  <a:prstClr val="black"/>
                </a:solidFill>
              </a:rPr>
            </a:br>
            <a:r>
              <a:rPr lang="it-IT" dirty="0">
                <a:solidFill>
                  <a:prstClr val="black"/>
                </a:solidFill>
              </a:rPr>
              <a:t>3) </a:t>
            </a:r>
            <a:r>
              <a:rPr lang="it-IT" b="1" dirty="0">
                <a:solidFill>
                  <a:prstClr val="black"/>
                </a:solidFill>
              </a:rPr>
              <a:t>Alterare la qualità dell’acqua </a:t>
            </a:r>
            <a:r>
              <a:rPr lang="it-IT" dirty="0">
                <a:solidFill>
                  <a:prstClr val="black"/>
                </a:solidFill>
              </a:rPr>
              <a:t>significa nuocere alla vita dell’uomo e degli altri esseri viventi che da essa dipendono.</a:t>
            </a:r>
            <a:br>
              <a:rPr lang="it-IT" dirty="0">
                <a:solidFill>
                  <a:prstClr val="black"/>
                </a:solidFill>
              </a:rPr>
            </a:br>
            <a:r>
              <a:rPr lang="it-IT" dirty="0">
                <a:solidFill>
                  <a:prstClr val="black"/>
                </a:solidFill>
              </a:rPr>
              <a:t>4) </a:t>
            </a:r>
            <a:r>
              <a:rPr lang="it-IT" b="1" dirty="0">
                <a:solidFill>
                  <a:prstClr val="black"/>
                </a:solidFill>
              </a:rPr>
              <a:t>La qualità dell’acqua deve essere mantenuta </a:t>
            </a:r>
            <a:r>
              <a:rPr lang="it-IT" dirty="0">
                <a:solidFill>
                  <a:prstClr val="black"/>
                </a:solidFill>
              </a:rPr>
              <a:t>in modo da poter soddisfare  i bisogni della salute pubblica.</a:t>
            </a:r>
            <a:br>
              <a:rPr lang="it-IT" dirty="0">
                <a:solidFill>
                  <a:prstClr val="black"/>
                </a:solidFill>
              </a:rPr>
            </a:br>
            <a:r>
              <a:rPr lang="it-IT" dirty="0">
                <a:solidFill>
                  <a:prstClr val="black"/>
                </a:solidFill>
              </a:rPr>
              <a:t>5) Quando l’acqua, dopo essere stata utilizzata, viene restituita all’ambiente naturale, deve essere in condizioni da </a:t>
            </a:r>
            <a:r>
              <a:rPr lang="it-IT" b="1" dirty="0">
                <a:solidFill>
                  <a:prstClr val="black"/>
                </a:solidFill>
              </a:rPr>
              <a:t>non compromettere i possibili usi </a:t>
            </a:r>
            <a:r>
              <a:rPr lang="it-IT" dirty="0">
                <a:solidFill>
                  <a:prstClr val="black"/>
                </a:solidFill>
              </a:rPr>
              <a:t>dell’ambiente, sia pubblici che privati.</a:t>
            </a:r>
            <a:br>
              <a:rPr lang="it-IT" dirty="0">
                <a:solidFill>
                  <a:prstClr val="black"/>
                </a:solidFill>
              </a:rPr>
            </a:br>
            <a:r>
              <a:rPr lang="it-IT" dirty="0">
                <a:solidFill>
                  <a:prstClr val="black"/>
                </a:solidFill>
              </a:rPr>
              <a:t>6) </a:t>
            </a:r>
            <a:r>
              <a:rPr lang="it-IT" b="1" dirty="0">
                <a:solidFill>
                  <a:prstClr val="black"/>
                </a:solidFill>
              </a:rPr>
              <a:t>La conservazione di una copertura vegetale </a:t>
            </a:r>
            <a:r>
              <a:rPr lang="it-IT" dirty="0">
                <a:solidFill>
                  <a:prstClr val="black"/>
                </a:solidFill>
              </a:rPr>
              <a:t>appropriata, di preferenza forestale, è essenziale per la conservazione delle risorse idriche.</a:t>
            </a:r>
            <a:br>
              <a:rPr lang="it-IT" dirty="0">
                <a:solidFill>
                  <a:prstClr val="black"/>
                </a:solidFill>
              </a:rPr>
            </a:br>
            <a:endParaRPr lang="it-IT" dirty="0">
              <a:solidFill>
                <a:prstClr val="black"/>
              </a:solidFill>
            </a:endParaRPr>
          </a:p>
        </p:txBody>
      </p:sp>
    </p:spTree>
    <p:extLst>
      <p:ext uri="{BB962C8B-B14F-4D97-AF65-F5344CB8AC3E}">
        <p14:creationId xmlns:p14="http://schemas.microsoft.com/office/powerpoint/2010/main" val="4035097793"/>
      </p:ext>
    </p:extLst>
  </p:cSld>
  <p:clrMapOvr>
    <a:masterClrMapping/>
  </p:clrMapOvr>
  <p:transition spd="slow">
    <p:dissolv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39552" y="908720"/>
            <a:ext cx="8136904" cy="4801314"/>
          </a:xfrm>
          <a:prstGeom prst="rect">
            <a:avLst/>
          </a:prstGeom>
          <a:solidFill>
            <a:schemeClr val="accent1">
              <a:lumMod val="20000"/>
              <a:lumOff val="80000"/>
            </a:schemeClr>
          </a:solidFill>
          <a:ln>
            <a:solidFill>
              <a:srgbClr val="0070C0"/>
            </a:solidFill>
          </a:ln>
          <a:effectLst>
            <a:innerShdw blurRad="63500" dist="50800" dir="13500000">
              <a:prstClr val="black">
                <a:alpha val="50000"/>
              </a:prstClr>
            </a:innerShdw>
          </a:effectLst>
          <a:scene3d>
            <a:camera prst="orthographicFront"/>
            <a:lightRig rig="threePt" dir="t"/>
          </a:scene3d>
          <a:sp3d>
            <a:bevelT prst="relaxedInset"/>
          </a:sp3d>
        </p:spPr>
        <p:txBody>
          <a:bodyPr wrap="square" rtlCol="0">
            <a:spAutoFit/>
          </a:bodyPr>
          <a:lstStyle/>
          <a:p>
            <a:pPr lvl="0"/>
            <a:r>
              <a:rPr lang="it-IT" dirty="0">
                <a:solidFill>
                  <a:prstClr val="black"/>
                </a:solidFill>
              </a:rPr>
              <a:t>7) </a:t>
            </a:r>
            <a:r>
              <a:rPr lang="it-IT" b="1" dirty="0">
                <a:solidFill>
                  <a:prstClr val="black"/>
                </a:solidFill>
              </a:rPr>
              <a:t>Le risorse idriche </a:t>
            </a:r>
            <a:r>
              <a:rPr lang="it-IT" dirty="0">
                <a:solidFill>
                  <a:prstClr val="black"/>
                </a:solidFill>
              </a:rPr>
              <a:t>devono essere accuratamente </a:t>
            </a:r>
            <a:r>
              <a:rPr lang="it-IT" b="1" dirty="0">
                <a:solidFill>
                  <a:prstClr val="black"/>
                </a:solidFill>
              </a:rPr>
              <a:t>inventariate.</a:t>
            </a:r>
          </a:p>
          <a:p>
            <a:pPr lvl="0"/>
            <a:br>
              <a:rPr lang="it-IT" dirty="0">
                <a:solidFill>
                  <a:prstClr val="black"/>
                </a:solidFill>
              </a:rPr>
            </a:br>
            <a:r>
              <a:rPr lang="it-IT" dirty="0">
                <a:solidFill>
                  <a:prstClr val="black"/>
                </a:solidFill>
              </a:rPr>
              <a:t>8) </a:t>
            </a:r>
            <a:r>
              <a:rPr lang="it-IT" b="1" dirty="0">
                <a:solidFill>
                  <a:prstClr val="black"/>
                </a:solidFill>
              </a:rPr>
              <a:t>La buona gestione dell’acqua </a:t>
            </a:r>
            <a:r>
              <a:rPr lang="it-IT" dirty="0">
                <a:solidFill>
                  <a:prstClr val="black"/>
                </a:solidFill>
              </a:rPr>
              <a:t>deve essere materia di pianificazione da parte delle autorità competenti.</a:t>
            </a:r>
          </a:p>
          <a:p>
            <a:pPr lvl="0"/>
            <a:br>
              <a:rPr lang="it-IT" dirty="0">
                <a:solidFill>
                  <a:prstClr val="black"/>
                </a:solidFill>
              </a:rPr>
            </a:br>
            <a:r>
              <a:rPr lang="it-IT" dirty="0">
                <a:solidFill>
                  <a:prstClr val="black"/>
                </a:solidFill>
              </a:rPr>
              <a:t>9) La salvaguardia dell’acqua implica uno sforzo importante di </a:t>
            </a:r>
            <a:r>
              <a:rPr lang="it-IT" b="1" dirty="0">
                <a:solidFill>
                  <a:prstClr val="black"/>
                </a:solidFill>
              </a:rPr>
              <a:t>ricerca scientifica</a:t>
            </a:r>
            <a:r>
              <a:rPr lang="it-IT" dirty="0">
                <a:solidFill>
                  <a:prstClr val="black"/>
                </a:solidFill>
              </a:rPr>
              <a:t>, di </a:t>
            </a:r>
            <a:r>
              <a:rPr lang="it-IT" b="1" dirty="0">
                <a:solidFill>
                  <a:prstClr val="black"/>
                </a:solidFill>
              </a:rPr>
              <a:t>formazione di specialisti </a:t>
            </a:r>
            <a:r>
              <a:rPr lang="it-IT" dirty="0">
                <a:solidFill>
                  <a:prstClr val="black"/>
                </a:solidFill>
              </a:rPr>
              <a:t>e di </a:t>
            </a:r>
            <a:r>
              <a:rPr lang="it-IT" b="1" dirty="0">
                <a:solidFill>
                  <a:prstClr val="black"/>
                </a:solidFill>
              </a:rPr>
              <a:t>informazione pubblica</a:t>
            </a:r>
            <a:r>
              <a:rPr lang="it-IT" dirty="0">
                <a:solidFill>
                  <a:prstClr val="black"/>
                </a:solidFill>
              </a:rPr>
              <a:t>.</a:t>
            </a:r>
          </a:p>
          <a:p>
            <a:pPr lvl="0"/>
            <a:br>
              <a:rPr lang="it-IT" dirty="0">
                <a:solidFill>
                  <a:prstClr val="black"/>
                </a:solidFill>
              </a:rPr>
            </a:br>
            <a:r>
              <a:rPr lang="it-IT" dirty="0">
                <a:solidFill>
                  <a:prstClr val="black"/>
                </a:solidFill>
              </a:rPr>
              <a:t>10) L’acqua è un patrimonio comune il cui valore deve essere riconosciuto da tutti. Ciascuno ha il dovere di e</a:t>
            </a:r>
            <a:r>
              <a:rPr lang="it-IT" b="1" dirty="0">
                <a:solidFill>
                  <a:prstClr val="black"/>
                </a:solidFill>
              </a:rPr>
              <a:t>conomizzarla </a:t>
            </a:r>
            <a:r>
              <a:rPr lang="it-IT" dirty="0">
                <a:solidFill>
                  <a:prstClr val="black"/>
                </a:solidFill>
              </a:rPr>
              <a:t>e </a:t>
            </a:r>
            <a:r>
              <a:rPr lang="it-IT" b="1" dirty="0">
                <a:solidFill>
                  <a:prstClr val="black"/>
                </a:solidFill>
              </a:rPr>
              <a:t>utilizzarla con cura.</a:t>
            </a:r>
          </a:p>
          <a:p>
            <a:pPr lvl="0"/>
            <a:br>
              <a:rPr lang="it-IT" b="1" dirty="0">
                <a:solidFill>
                  <a:prstClr val="black"/>
                </a:solidFill>
              </a:rPr>
            </a:br>
            <a:r>
              <a:rPr lang="it-IT" dirty="0">
                <a:solidFill>
                  <a:prstClr val="black"/>
                </a:solidFill>
              </a:rPr>
              <a:t>11) La </a:t>
            </a:r>
            <a:r>
              <a:rPr lang="it-IT" b="1" dirty="0">
                <a:solidFill>
                  <a:prstClr val="black"/>
                </a:solidFill>
              </a:rPr>
              <a:t>gestione delle risorse idriche </a:t>
            </a:r>
            <a:r>
              <a:rPr lang="it-IT" dirty="0">
                <a:solidFill>
                  <a:prstClr val="black"/>
                </a:solidFill>
              </a:rPr>
              <a:t>dovrebbe essere inquadrata nel bacino naturale piuttosto che entro frontiere amministrative e pubbliche.</a:t>
            </a:r>
          </a:p>
          <a:p>
            <a:pPr lvl="0"/>
            <a:br>
              <a:rPr lang="it-IT" dirty="0">
                <a:solidFill>
                  <a:prstClr val="black"/>
                </a:solidFill>
              </a:rPr>
            </a:br>
            <a:r>
              <a:rPr lang="it-IT" dirty="0">
                <a:solidFill>
                  <a:prstClr val="black"/>
                </a:solidFill>
              </a:rPr>
              <a:t>12) </a:t>
            </a:r>
            <a:r>
              <a:rPr lang="it-IT" b="1" dirty="0">
                <a:solidFill>
                  <a:prstClr val="black"/>
                </a:solidFill>
              </a:rPr>
              <a:t>L’acqua non ha frontiere</a:t>
            </a:r>
            <a:r>
              <a:rPr lang="it-IT" dirty="0">
                <a:solidFill>
                  <a:prstClr val="black"/>
                </a:solidFill>
              </a:rPr>
              <a:t>. Essa è una risorsa comune la cui tutela richiede la cooperazione internazionale.</a:t>
            </a:r>
          </a:p>
          <a:p>
            <a:pPr lvl="0"/>
            <a:r>
              <a:rPr lang="it-IT" dirty="0">
                <a:solidFill>
                  <a:prstClr val="black"/>
                </a:solidFill>
              </a:rPr>
              <a:t> </a:t>
            </a:r>
          </a:p>
        </p:txBody>
      </p:sp>
    </p:spTree>
    <p:extLst>
      <p:ext uri="{BB962C8B-B14F-4D97-AF65-F5344CB8AC3E}">
        <p14:creationId xmlns:p14="http://schemas.microsoft.com/office/powerpoint/2010/main" val="2938379867"/>
      </p:ext>
    </p:extLst>
  </p:cSld>
  <p:clrMapOvr>
    <a:masterClrMapping/>
  </p:clrMapOvr>
  <p:transition spd="slow">
    <p:dissolv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C:\Users\Notebook\Desktop\matilde.png"/>
          <p:cNvPicPr>
            <a:picLocks noChangeAspect="1" noChangeArrowheads="1"/>
          </p:cNvPicPr>
          <p:nvPr/>
        </p:nvPicPr>
        <p:blipFill rotWithShape="1">
          <a:blip r:embed="rId2">
            <a:extLst>
              <a:ext uri="{28A0092B-C50C-407E-A947-70E740481C1C}">
                <a14:useLocalDpi xmlns:a14="http://schemas.microsoft.com/office/drawing/2010/main" val="0"/>
              </a:ext>
            </a:extLst>
          </a:blip>
          <a:srcRect r="-2" b="16764"/>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C:\Users\Notebook\Desktop\GAIA.png"/>
          <p:cNvPicPr>
            <a:picLocks noChangeAspect="1" noChangeArrowheads="1"/>
          </p:cNvPicPr>
          <p:nvPr/>
        </p:nvPicPr>
        <p:blipFill rotWithShape="1">
          <a:blip r:embed="rId3">
            <a:extLst>
              <a:ext uri="{28A0092B-C50C-407E-A947-70E740481C1C}">
                <a14:useLocalDpi xmlns:a14="http://schemas.microsoft.com/office/drawing/2010/main" val="0"/>
              </a:ext>
            </a:extLst>
          </a:blip>
          <a:srcRect r="-2" b="11990"/>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7" name="Freeform: Shape 7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Freeform: Shape 7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olo 1"/>
          <p:cNvSpPr>
            <a:spLocks noGrp="1"/>
          </p:cNvSpPr>
          <p:nvPr>
            <p:ph type="title"/>
          </p:nvPr>
        </p:nvSpPr>
        <p:spPr>
          <a:xfrm>
            <a:off x="336042" y="494960"/>
            <a:ext cx="3624601" cy="1608160"/>
          </a:xfrm>
        </p:spPr>
        <p:txBody>
          <a:bodyPr>
            <a:noAutofit/>
          </a:bodyPr>
          <a:lstStyle/>
          <a:p>
            <a:pPr>
              <a:lnSpc>
                <a:spcPct val="90000"/>
              </a:lnSpc>
            </a:pPr>
            <a:r>
              <a:rPr lang="it-IT" sz="2000" dirty="0">
                <a:solidFill>
                  <a:srgbClr val="FF0000"/>
                </a:solidFill>
              </a:rPr>
              <a:t>22 marzo : Giornata mondiale dell’acqua </a:t>
            </a:r>
            <a:r>
              <a:rPr lang="it-IT" sz="2000" i="1" dirty="0">
                <a:solidFill>
                  <a:srgbClr val="FF0000"/>
                </a:solidFill>
              </a:rPr>
              <a:t>“Chiunque tu sia, dovunque tu sia, </a:t>
            </a:r>
            <a:r>
              <a:rPr lang="it-IT" sz="2000" b="1" i="1" dirty="0">
                <a:solidFill>
                  <a:srgbClr val="FF0000"/>
                </a:solidFill>
              </a:rPr>
              <a:t>l’acqua è un diritto umano</a:t>
            </a:r>
            <a:r>
              <a:rPr lang="it-IT" sz="2000" i="1" dirty="0">
                <a:solidFill>
                  <a:srgbClr val="FF0000"/>
                </a:solidFill>
              </a:rPr>
              <a:t>” </a:t>
            </a:r>
            <a:br>
              <a:rPr lang="it-IT" sz="2000" i="1" dirty="0">
                <a:solidFill>
                  <a:srgbClr val="FF0000"/>
                </a:solidFill>
              </a:rPr>
            </a:br>
            <a:r>
              <a:rPr lang="it-IT" sz="2000" i="1" dirty="0"/>
              <a:t>(sito ufficiale della Giornata 2019)</a:t>
            </a:r>
            <a:endParaRPr lang="it-IT" sz="2000" dirty="0"/>
          </a:p>
        </p:txBody>
      </p:sp>
      <p:sp>
        <p:nvSpPr>
          <p:cNvPr id="81" name="Rectangle 8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83" name="Rectangle 8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egnaposto contenuto 2"/>
          <p:cNvSpPr>
            <a:spLocks noGrp="1"/>
          </p:cNvSpPr>
          <p:nvPr>
            <p:ph idx="1"/>
          </p:nvPr>
        </p:nvSpPr>
        <p:spPr>
          <a:xfrm>
            <a:off x="336042" y="2512611"/>
            <a:ext cx="3624602" cy="3664351"/>
          </a:xfrm>
        </p:spPr>
        <p:txBody>
          <a:bodyPr>
            <a:normAutofit fontScale="92500" lnSpcReduction="10000"/>
          </a:bodyPr>
          <a:lstStyle/>
          <a:p>
            <a:pPr marL="0" lvl="0" indent="0">
              <a:buNone/>
            </a:pPr>
            <a:r>
              <a:rPr lang="it-IT" sz="2000" dirty="0"/>
              <a:t>Questa Giornata è stata istituita nel 1992 dalle Nazioni Unite per  riflettere su quanto l’acqua sia una risorsa fondamentale per il nostro pianeta, da salvaguardare e tutelare e un diritto di tutti, </a:t>
            </a:r>
            <a:r>
              <a:rPr lang="it-IT" sz="2000" b="1" dirty="0"/>
              <a:t>nessuno escluso</a:t>
            </a:r>
            <a:r>
              <a:rPr lang="it-IT" sz="2000" dirty="0"/>
              <a:t>.</a:t>
            </a:r>
          </a:p>
          <a:p>
            <a:pPr marL="0" lvl="0" indent="0">
              <a:buNone/>
            </a:pPr>
            <a:r>
              <a:rPr lang="it-IT" sz="2000" dirty="0"/>
              <a:t>Anche noi abbiamo ricordato questa ricorrenza con i nostri </a:t>
            </a:r>
            <a:r>
              <a:rPr lang="it-IT" sz="2000" b="1" dirty="0" err="1"/>
              <a:t>slogans</a:t>
            </a:r>
            <a:r>
              <a:rPr lang="it-IT" sz="2000" dirty="0"/>
              <a:t>:</a:t>
            </a:r>
          </a:p>
          <a:p>
            <a:pPr marL="0" lvl="0" indent="0">
              <a:buNone/>
            </a:pPr>
            <a:r>
              <a:rPr lang="it-IT" sz="1700" dirty="0"/>
              <a:t>                                                                        </a:t>
            </a:r>
          </a:p>
          <a:p>
            <a:pPr marL="0" lvl="0" indent="0">
              <a:buNone/>
            </a:pPr>
            <a:r>
              <a:rPr lang="it-IT" sz="1700" dirty="0"/>
              <a:t>					</a:t>
            </a:r>
          </a:p>
          <a:p>
            <a:pPr marL="0" lvl="0" indent="0">
              <a:buNone/>
            </a:pPr>
            <a:endParaRPr lang="it-IT" sz="1700" dirty="0"/>
          </a:p>
          <a:p>
            <a:endParaRPr lang="it-IT" sz="1700" dirty="0"/>
          </a:p>
        </p:txBody>
      </p:sp>
    </p:spTree>
    <p:extLst>
      <p:ext uri="{BB962C8B-B14F-4D97-AF65-F5344CB8AC3E}">
        <p14:creationId xmlns:p14="http://schemas.microsoft.com/office/powerpoint/2010/main" val="2657325405"/>
      </p:ext>
    </p:extLst>
  </p:cSld>
  <p:clrMapOvr>
    <a:masterClrMapping/>
  </p:clrMapOvr>
  <p:transition spd="slow">
    <p:dissolv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Users\Notebook\Desktop\Diego.png"/>
          <p:cNvPicPr>
            <a:picLocks noChangeAspect="1" noChangeArrowheads="1"/>
          </p:cNvPicPr>
          <p:nvPr/>
        </p:nvPicPr>
        <p:blipFill rotWithShape="1">
          <a:blip r:embed="rId2">
            <a:extLst>
              <a:ext uri="{28A0092B-C50C-407E-A947-70E740481C1C}">
                <a14:useLocalDpi xmlns:a14="http://schemas.microsoft.com/office/drawing/2010/main" val="0"/>
              </a:ext>
            </a:extLst>
          </a:blip>
          <a:srcRect t="6153" r="1" b="1"/>
          <a:stretch/>
        </p:blipFill>
        <p:spPr bwMode="auto">
          <a:xfrm rot="10800000">
            <a:off x="230831" y="261437"/>
            <a:ext cx="8682337" cy="633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049447"/>
      </p:ext>
    </p:extLst>
  </p:cSld>
  <p:clrMapOvr>
    <a:masterClrMapping/>
  </p:clrMapOvr>
  <p:transition spd="slow">
    <p:dissolve/>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C:\Users\Notebook\Desktop\alexandra.png"/>
          <p:cNvPicPr>
            <a:picLocks noChangeAspect="1" noChangeArrowheads="1"/>
          </p:cNvPicPr>
          <p:nvPr/>
        </p:nvPicPr>
        <p:blipFill rotWithShape="1">
          <a:blip r:embed="rId2">
            <a:extLst>
              <a:ext uri="{28A0092B-C50C-407E-A947-70E740481C1C}">
                <a14:useLocalDpi xmlns:a14="http://schemas.microsoft.com/office/drawing/2010/main" val="0"/>
              </a:ext>
            </a:extLst>
          </a:blip>
          <a:srcRect r="384" b="-1"/>
          <a:stretch/>
        </p:blipFill>
        <p:spPr bwMode="auto">
          <a:xfrm>
            <a:off x="342900" y="457200"/>
            <a:ext cx="8458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696678"/>
      </p:ext>
    </p:extLst>
  </p:cSld>
  <p:clrMapOvr>
    <a:masterClrMapping/>
  </p:clrMapOvr>
  <p:transition spd="slow">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4664" y="281517"/>
            <a:ext cx="4032448" cy="6378669"/>
          </a:xfrm>
          <a:prstGeom prst="rect">
            <a:avLst/>
          </a:prstGeom>
          <a:noFill/>
        </p:spPr>
        <p:txBody>
          <a:bodyPr wrap="square" rtlCol="0">
            <a:spAutoFit/>
          </a:bodyPr>
          <a:lstStyle/>
          <a:p>
            <a:r>
              <a:rPr lang="it-IT" sz="1400" b="1" dirty="0">
                <a:solidFill>
                  <a:srgbClr val="FF0000"/>
                </a:solidFill>
                <a:latin typeface="Verdana" panose="020B0604030504040204" pitchFamily="34" charset="0"/>
                <a:ea typeface="Verdana" panose="020B0604030504040204" pitchFamily="34" charset="0"/>
                <a:cs typeface="Verdana" panose="020B0604030504040204" pitchFamily="34" charset="0"/>
              </a:rPr>
              <a:t>BELIANO RUBA L’ACQUA DI NOTTE</a:t>
            </a:r>
          </a:p>
          <a:p>
            <a:endParaRPr lang="it-IT" sz="140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lnSpc>
                <a:spcPct val="115000"/>
              </a:lnSpc>
              <a:spcAft>
                <a:spcPts val="1000"/>
              </a:spcAft>
            </a:pPr>
            <a:r>
              <a:rPr lang="it-IT" sz="1400" dirty="0">
                <a:latin typeface="Verdana" panose="020B0604030504040204" pitchFamily="34" charset="0"/>
                <a:ea typeface="Verdana" panose="020B0604030504040204" pitchFamily="34" charset="0"/>
                <a:cs typeface="Verdana" panose="020B0604030504040204" pitchFamily="34" charset="0"/>
              </a:rPr>
              <a:t>Fu proprio la fama dell’acqua di </a:t>
            </a:r>
            <a:r>
              <a:rPr lang="it-IT" sz="1400" dirty="0" err="1">
                <a:latin typeface="Verdana" panose="020B0604030504040204" pitchFamily="34" charset="0"/>
                <a:ea typeface="Verdana" panose="020B0604030504040204" pitchFamily="34" charset="0"/>
                <a:cs typeface="Verdana" panose="020B0604030504040204" pitchFamily="34" charset="0"/>
              </a:rPr>
              <a:t>Maripura</a:t>
            </a:r>
            <a:endParaRPr lang="it-IT" sz="1400" dirty="0">
              <a:latin typeface="Verdana" panose="020B0604030504040204" pitchFamily="34" charset="0"/>
              <a:ea typeface="Verdana" panose="020B0604030504040204" pitchFamily="34" charset="0"/>
              <a:cs typeface="Verdana" panose="020B0604030504040204" pitchFamily="34" charset="0"/>
            </a:endParaRPr>
          </a:p>
          <a:p>
            <a:pPr>
              <a:lnSpc>
                <a:spcPct val="115000"/>
              </a:lnSpc>
              <a:spcAft>
                <a:spcPts val="1000"/>
              </a:spcAft>
            </a:pPr>
            <a:r>
              <a:rPr lang="it-IT" sz="1400" dirty="0">
                <a:latin typeface="Verdana" panose="020B0604030504040204" pitchFamily="34" charset="0"/>
                <a:ea typeface="Verdana" panose="020B0604030504040204" pitchFamily="34" charset="0"/>
                <a:cs typeface="Verdana" panose="020B0604030504040204" pitchFamily="34" charset="0"/>
              </a:rPr>
              <a:t>che un giorno fece venire un’idea a </a:t>
            </a:r>
          </a:p>
          <a:p>
            <a:pPr>
              <a:lnSpc>
                <a:spcPct val="115000"/>
              </a:lnSpc>
              <a:spcAft>
                <a:spcPts val="1000"/>
              </a:spcAft>
            </a:pPr>
            <a:r>
              <a:rPr lang="it-IT" sz="1400" b="1" dirty="0" err="1">
                <a:latin typeface="Verdana" panose="020B0604030504040204" pitchFamily="34" charset="0"/>
                <a:ea typeface="Verdana" panose="020B0604030504040204" pitchFamily="34" charset="0"/>
                <a:cs typeface="Verdana" panose="020B0604030504040204" pitchFamily="34" charset="0"/>
              </a:rPr>
              <a:t>Beliano</a:t>
            </a:r>
            <a:r>
              <a:rPr lang="it-IT" sz="1400" b="1" dirty="0">
                <a:latin typeface="Verdana" panose="020B0604030504040204" pitchFamily="34" charset="0"/>
                <a:ea typeface="Verdana" panose="020B0604030504040204" pitchFamily="34" charset="0"/>
                <a:cs typeface="Verdana" panose="020B0604030504040204" pitchFamily="34" charset="0"/>
              </a:rPr>
              <a:t>,</a:t>
            </a:r>
            <a:endParaRPr lang="it-IT" sz="1400" dirty="0">
              <a:latin typeface="Verdana" panose="020B0604030504040204" pitchFamily="34" charset="0"/>
              <a:ea typeface="Verdana" panose="020B0604030504040204" pitchFamily="34" charset="0"/>
              <a:cs typeface="Verdana" panose="020B0604030504040204" pitchFamily="34" charset="0"/>
            </a:endParaRPr>
          </a:p>
          <a:p>
            <a:pPr>
              <a:lnSpc>
                <a:spcPct val="115000"/>
              </a:lnSpc>
              <a:spcAft>
                <a:spcPts val="1000"/>
              </a:spcAft>
            </a:pPr>
            <a:r>
              <a:rPr lang="it-IT" sz="1400" dirty="0">
                <a:latin typeface="Verdana" panose="020B0604030504040204" pitchFamily="34" charset="0"/>
                <a:ea typeface="Verdana" panose="020B0604030504040204" pitchFamily="34" charset="0"/>
                <a:cs typeface="Verdana" panose="020B0604030504040204" pitchFamily="34" charset="0"/>
              </a:rPr>
              <a:t>un uomo che viveva nell’unica casa </a:t>
            </a:r>
          </a:p>
          <a:p>
            <a:pPr>
              <a:lnSpc>
                <a:spcPct val="115000"/>
              </a:lnSpc>
              <a:spcAft>
                <a:spcPts val="1000"/>
              </a:spcAft>
            </a:pPr>
            <a:r>
              <a:rPr lang="it-IT" sz="1400" dirty="0">
                <a:latin typeface="Verdana" panose="020B0604030504040204" pitchFamily="34" charset="0"/>
                <a:ea typeface="Verdana" panose="020B0604030504040204" pitchFamily="34" charset="0"/>
                <a:cs typeface="Verdana" panose="020B0604030504040204" pitchFamily="34" charset="0"/>
              </a:rPr>
              <a:t>di pietra del paese.</a:t>
            </a:r>
          </a:p>
          <a:p>
            <a:pPr>
              <a:lnSpc>
                <a:spcPct val="115000"/>
              </a:lnSpc>
              <a:spcAft>
                <a:spcPts val="1000"/>
              </a:spcAft>
            </a:pPr>
            <a:r>
              <a:rPr lang="it-IT" sz="1400" dirty="0" err="1">
                <a:latin typeface="Verdana" panose="020B0604030504040204" pitchFamily="34" charset="0"/>
                <a:ea typeface="Verdana" panose="020B0604030504040204" pitchFamily="34" charset="0"/>
                <a:cs typeface="Verdana" panose="020B0604030504040204" pitchFamily="34" charset="0"/>
              </a:rPr>
              <a:t>Beliano</a:t>
            </a:r>
            <a:r>
              <a:rPr lang="it-IT" sz="1400" dirty="0">
                <a:latin typeface="Verdana" panose="020B0604030504040204" pitchFamily="34" charset="0"/>
                <a:ea typeface="Verdana" panose="020B0604030504040204" pitchFamily="34" charset="0"/>
                <a:cs typeface="Verdana" panose="020B0604030504040204" pitchFamily="34" charset="0"/>
              </a:rPr>
              <a:t> </a:t>
            </a:r>
            <a:r>
              <a:rPr lang="it-IT" sz="1400" b="1" dirty="0">
                <a:latin typeface="Verdana" panose="020B0604030504040204" pitchFamily="34" charset="0"/>
                <a:ea typeface="Verdana" panose="020B0604030504040204" pitchFamily="34" charset="0"/>
                <a:cs typeface="Verdana" panose="020B0604030504040204" pitchFamily="34" charset="0"/>
              </a:rPr>
              <a:t>decise di</a:t>
            </a:r>
            <a:r>
              <a:rPr lang="it-IT" sz="1400" dirty="0">
                <a:latin typeface="Verdana" panose="020B0604030504040204" pitchFamily="34" charset="0"/>
                <a:ea typeface="Verdana" panose="020B0604030504040204" pitchFamily="34" charset="0"/>
                <a:cs typeface="Verdana" panose="020B0604030504040204" pitchFamily="34" charset="0"/>
              </a:rPr>
              <a:t> </a:t>
            </a:r>
            <a:r>
              <a:rPr lang="it-IT" sz="1400" b="1" dirty="0">
                <a:latin typeface="Verdana" panose="020B0604030504040204" pitchFamily="34" charset="0"/>
                <a:ea typeface="Verdana" panose="020B0604030504040204" pitchFamily="34" charset="0"/>
                <a:cs typeface="Verdana" panose="020B0604030504040204" pitchFamily="34" charset="0"/>
              </a:rPr>
              <a:t>raccogliere l’acqua</a:t>
            </a:r>
            <a:r>
              <a:rPr lang="it-IT" sz="1400" dirty="0">
                <a:latin typeface="Verdana" panose="020B0604030504040204" pitchFamily="34" charset="0"/>
                <a:ea typeface="Verdana" panose="020B0604030504040204" pitchFamily="34" charset="0"/>
                <a:cs typeface="Verdana" panose="020B0604030504040204" pitchFamily="34" charset="0"/>
              </a:rPr>
              <a:t> </a:t>
            </a:r>
          </a:p>
          <a:p>
            <a:pPr>
              <a:lnSpc>
                <a:spcPct val="115000"/>
              </a:lnSpc>
              <a:spcAft>
                <a:spcPts val="1000"/>
              </a:spcAft>
            </a:pPr>
            <a:r>
              <a:rPr lang="it-IT" sz="1400" dirty="0">
                <a:latin typeface="Verdana" panose="020B0604030504040204" pitchFamily="34" charset="0"/>
                <a:ea typeface="Verdana" panose="020B0604030504040204" pitchFamily="34" charset="0"/>
                <a:cs typeface="Verdana" panose="020B0604030504040204" pitchFamily="34" charset="0"/>
              </a:rPr>
              <a:t>in una grande cisterna sotterranea, </a:t>
            </a:r>
          </a:p>
          <a:p>
            <a:pPr>
              <a:lnSpc>
                <a:spcPct val="115000"/>
              </a:lnSpc>
              <a:spcAft>
                <a:spcPts val="1000"/>
              </a:spcAft>
            </a:pPr>
            <a:r>
              <a:rPr lang="it-IT" sz="1400" b="1" dirty="0">
                <a:latin typeface="Verdana" panose="020B0604030504040204" pitchFamily="34" charset="0"/>
                <a:ea typeface="Verdana" panose="020B0604030504040204" pitchFamily="34" charset="0"/>
                <a:cs typeface="Verdana" panose="020B0604030504040204" pitchFamily="34" charset="0"/>
              </a:rPr>
              <a:t>di notte</a:t>
            </a:r>
            <a:r>
              <a:rPr lang="it-IT" sz="1400" dirty="0">
                <a:latin typeface="Verdana" panose="020B0604030504040204" pitchFamily="34" charset="0"/>
                <a:ea typeface="Verdana" panose="020B0604030504040204" pitchFamily="34" charset="0"/>
                <a:cs typeface="Verdana" panose="020B0604030504040204" pitchFamily="34" charset="0"/>
              </a:rPr>
              <a:t>, per fare le cose </a:t>
            </a:r>
            <a:r>
              <a:rPr lang="it-IT" sz="1400" b="1" dirty="0">
                <a:latin typeface="Verdana" panose="020B0604030504040204" pitchFamily="34" charset="0"/>
                <a:ea typeface="Verdana" panose="020B0604030504040204" pitchFamily="34" charset="0"/>
                <a:cs typeface="Verdana" panose="020B0604030504040204" pitchFamily="34" charset="0"/>
              </a:rPr>
              <a:t>di nascosto</a:t>
            </a:r>
            <a:endParaRPr lang="it-IT" sz="1400" dirty="0">
              <a:latin typeface="Verdana" panose="020B0604030504040204" pitchFamily="34" charset="0"/>
              <a:ea typeface="Verdana" panose="020B0604030504040204" pitchFamily="34" charset="0"/>
              <a:cs typeface="Verdana" panose="020B0604030504040204" pitchFamily="34" charset="0"/>
            </a:endParaRPr>
          </a:p>
          <a:p>
            <a:pPr>
              <a:lnSpc>
                <a:spcPct val="115000"/>
              </a:lnSpc>
              <a:spcAft>
                <a:spcPts val="1000"/>
              </a:spcAft>
            </a:pPr>
            <a:r>
              <a:rPr lang="it-IT" sz="1400" dirty="0">
                <a:latin typeface="Verdana" panose="020B0604030504040204" pitchFamily="34" charset="0"/>
                <a:ea typeface="Verdana" panose="020B0604030504040204" pitchFamily="34" charset="0"/>
                <a:cs typeface="Verdana" panose="020B0604030504040204" pitchFamily="34" charset="0"/>
              </a:rPr>
              <a:t>nonostante la predizione di </a:t>
            </a:r>
            <a:r>
              <a:rPr lang="it-IT" sz="1400" dirty="0" err="1">
                <a:latin typeface="Verdana" panose="020B0604030504040204" pitchFamily="34" charset="0"/>
                <a:ea typeface="Verdana" panose="020B0604030504040204" pitchFamily="34" charset="0"/>
                <a:cs typeface="Verdana" panose="020B0604030504040204" pitchFamily="34" charset="0"/>
              </a:rPr>
              <a:t>Yaku</a:t>
            </a:r>
            <a:r>
              <a:rPr lang="it-IT" sz="1400" dirty="0">
                <a:latin typeface="Verdana" panose="020B0604030504040204" pitchFamily="34" charset="0"/>
                <a:ea typeface="Verdana" panose="020B0604030504040204" pitchFamily="34" charset="0"/>
                <a:cs typeface="Verdana" panose="020B0604030504040204" pitchFamily="34" charset="0"/>
              </a:rPr>
              <a:t>. </a:t>
            </a:r>
          </a:p>
          <a:p>
            <a:pPr>
              <a:lnSpc>
                <a:spcPct val="115000"/>
              </a:lnSpc>
              <a:spcAft>
                <a:spcPts val="1000"/>
              </a:spcAft>
            </a:pPr>
            <a:r>
              <a:rPr lang="it-IT" sz="1400" dirty="0">
                <a:latin typeface="Verdana" panose="020B0604030504040204" pitchFamily="34" charset="0"/>
                <a:ea typeface="Verdana" panose="020B0604030504040204" pitchFamily="34" charset="0"/>
                <a:cs typeface="Verdana" panose="020B0604030504040204" pitchFamily="34" charset="0"/>
              </a:rPr>
              <a:t>Poi avrebbe venduto l’acqua per </a:t>
            </a:r>
            <a:r>
              <a:rPr lang="it-IT" sz="1400" b="1" dirty="0">
                <a:latin typeface="Verdana" panose="020B0604030504040204" pitchFamily="34" charset="0"/>
                <a:ea typeface="Verdana" panose="020B0604030504040204" pitchFamily="34" charset="0"/>
                <a:cs typeface="Verdana" panose="020B0604030504040204" pitchFamily="34" charset="0"/>
              </a:rPr>
              <a:t>fare </a:t>
            </a:r>
          </a:p>
          <a:p>
            <a:pPr>
              <a:lnSpc>
                <a:spcPct val="115000"/>
              </a:lnSpc>
              <a:spcAft>
                <a:spcPts val="1000"/>
              </a:spcAft>
            </a:pPr>
            <a:r>
              <a:rPr lang="it-IT" sz="1400" b="1" dirty="0">
                <a:latin typeface="Verdana" panose="020B0604030504040204" pitchFamily="34" charset="0"/>
                <a:ea typeface="Verdana" panose="020B0604030504040204" pitchFamily="34" charset="0"/>
                <a:cs typeface="Verdana" panose="020B0604030504040204" pitchFamily="34" charset="0"/>
              </a:rPr>
              <a:t>soldi</a:t>
            </a:r>
            <a:r>
              <a:rPr lang="it-IT" sz="1400" dirty="0">
                <a:latin typeface="Verdana" panose="020B0604030504040204" pitchFamily="34" charset="0"/>
                <a:ea typeface="Verdana" panose="020B0604030504040204" pitchFamily="34" charset="0"/>
                <a:cs typeface="Verdana" panose="020B0604030504040204" pitchFamily="34" charset="0"/>
              </a:rPr>
              <a:t> a palate.</a:t>
            </a:r>
          </a:p>
          <a:p>
            <a:pPr>
              <a:lnSpc>
                <a:spcPct val="115000"/>
              </a:lnSpc>
              <a:spcAft>
                <a:spcPts val="1000"/>
              </a:spcAft>
            </a:pPr>
            <a:r>
              <a:rPr lang="it-IT" sz="1400" dirty="0" err="1">
                <a:latin typeface="Verdana" panose="020B0604030504040204" pitchFamily="34" charset="0"/>
                <a:ea typeface="Verdana" panose="020B0604030504040204" pitchFamily="34" charset="0"/>
                <a:cs typeface="Verdana" panose="020B0604030504040204" pitchFamily="34" charset="0"/>
              </a:rPr>
              <a:t>Continuo’</a:t>
            </a:r>
            <a:r>
              <a:rPr lang="it-IT" sz="1400" dirty="0">
                <a:latin typeface="Verdana" panose="020B0604030504040204" pitchFamily="34" charset="0"/>
                <a:ea typeface="Verdana" panose="020B0604030504040204" pitchFamily="34" charset="0"/>
                <a:cs typeface="Verdana" panose="020B0604030504040204" pitchFamily="34" charset="0"/>
              </a:rPr>
              <a:t> per </a:t>
            </a:r>
            <a:r>
              <a:rPr lang="it-IT" sz="1400" b="1" dirty="0">
                <a:latin typeface="Verdana" panose="020B0604030504040204" pitchFamily="34" charset="0"/>
                <a:ea typeface="Verdana" panose="020B0604030504040204" pitchFamily="34" charset="0"/>
                <a:cs typeface="Verdana" panose="020B0604030504040204" pitchFamily="34" charset="0"/>
              </a:rPr>
              <a:t>sette notti</a:t>
            </a:r>
            <a:r>
              <a:rPr lang="it-IT" sz="1400" dirty="0">
                <a:latin typeface="Verdana" panose="020B0604030504040204" pitchFamily="34" charset="0"/>
                <a:ea typeface="Verdana" panose="020B0604030504040204" pitchFamily="34" charset="0"/>
                <a:cs typeface="Verdana" panose="020B0604030504040204" pitchFamily="34" charset="0"/>
              </a:rPr>
              <a:t> e </a:t>
            </a:r>
            <a:r>
              <a:rPr lang="it-IT" sz="1400" dirty="0" err="1">
                <a:latin typeface="Verdana" panose="020B0604030504040204" pitchFamily="34" charset="0"/>
                <a:ea typeface="Verdana" panose="020B0604030504040204" pitchFamily="34" charset="0"/>
                <a:cs typeface="Verdana" panose="020B0604030504040204" pitchFamily="34" charset="0"/>
              </a:rPr>
              <a:t>riempi’</a:t>
            </a:r>
            <a:r>
              <a:rPr lang="it-IT" sz="1400" dirty="0">
                <a:latin typeface="Verdana" panose="020B0604030504040204" pitchFamily="34" charset="0"/>
                <a:ea typeface="Verdana" panose="020B0604030504040204" pitchFamily="34" charset="0"/>
                <a:cs typeface="Verdana" panose="020B0604030504040204" pitchFamily="34" charset="0"/>
              </a:rPr>
              <a:t> tutta </a:t>
            </a:r>
          </a:p>
          <a:p>
            <a:pPr>
              <a:lnSpc>
                <a:spcPct val="115000"/>
              </a:lnSpc>
              <a:spcAft>
                <a:spcPts val="1000"/>
              </a:spcAft>
            </a:pPr>
            <a:r>
              <a:rPr lang="it-IT" sz="1400" dirty="0">
                <a:latin typeface="Verdana" panose="020B0604030504040204" pitchFamily="34" charset="0"/>
                <a:ea typeface="Verdana" panose="020B0604030504040204" pitchFamily="34" charset="0"/>
                <a:cs typeface="Verdana" panose="020B0604030504040204" pitchFamily="34" charset="0"/>
              </a:rPr>
              <a:t>la cisterna della cantina.</a:t>
            </a:r>
          </a:p>
          <a:p>
            <a:pPr>
              <a:lnSpc>
                <a:spcPct val="115000"/>
              </a:lnSpc>
              <a:spcAft>
                <a:spcPts val="1000"/>
              </a:spcAft>
            </a:pPr>
            <a:r>
              <a:rPr lang="it-IT" sz="1400" b="1" dirty="0">
                <a:latin typeface="Verdana" panose="020B0604030504040204" pitchFamily="34" charset="0"/>
                <a:ea typeface="Verdana" panose="020B0604030504040204" pitchFamily="34" charset="0"/>
                <a:cs typeface="Verdana" panose="020B0604030504040204" pitchFamily="34" charset="0"/>
              </a:rPr>
              <a:t>Al mattino dell’ottavo giorno </a:t>
            </a:r>
            <a:endParaRPr lang="it-IT" sz="1400" dirty="0">
              <a:latin typeface="Verdana" panose="020B0604030504040204" pitchFamily="34" charset="0"/>
              <a:ea typeface="Verdana" panose="020B0604030504040204" pitchFamily="34" charset="0"/>
              <a:cs typeface="Verdana" panose="020B0604030504040204" pitchFamily="34" charset="0"/>
            </a:endParaRPr>
          </a:p>
          <a:p>
            <a:pPr>
              <a:lnSpc>
                <a:spcPct val="115000"/>
              </a:lnSpc>
              <a:spcAft>
                <a:spcPts val="1000"/>
              </a:spcAft>
            </a:pPr>
            <a:r>
              <a:rPr lang="it-IT" sz="1400" b="1" dirty="0">
                <a:latin typeface="Verdana" panose="020B0604030504040204" pitchFamily="34" charset="0"/>
                <a:ea typeface="Verdana" panose="020B0604030504040204" pitchFamily="34" charset="0"/>
                <a:cs typeface="Verdana" panose="020B0604030504040204" pitchFamily="34" charset="0"/>
              </a:rPr>
              <a:t>la fonte era asciutta.</a:t>
            </a:r>
            <a:endParaRPr lang="it-IT" sz="1400" dirty="0">
              <a:latin typeface="Verdana" panose="020B0604030504040204" pitchFamily="34" charset="0"/>
              <a:ea typeface="Verdana" panose="020B0604030504040204" pitchFamily="34" charset="0"/>
              <a:cs typeface="Verdana" panose="020B0604030504040204" pitchFamily="34" charset="0"/>
            </a:endParaRPr>
          </a:p>
          <a:p>
            <a:endParaRPr lang="it-IT" sz="14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magine 3" descr="C:\Users\Notebook\Pictures\ControlCenter4\Scan\CV24122019_000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260648"/>
            <a:ext cx="4674105" cy="6377111"/>
          </a:xfrm>
          <a:prstGeom prst="rect">
            <a:avLst/>
          </a:prstGeom>
          <a:noFill/>
          <a:ln>
            <a:noFill/>
          </a:ln>
        </p:spPr>
      </p:pic>
    </p:spTree>
    <p:extLst>
      <p:ext uri="{BB962C8B-B14F-4D97-AF65-F5344CB8AC3E}">
        <p14:creationId xmlns:p14="http://schemas.microsoft.com/office/powerpoint/2010/main" val="4008479949"/>
      </p:ext>
    </p:extLst>
  </p:cSld>
  <p:clrMapOvr>
    <a:masterClrMapping/>
  </p:clrMapOvr>
  <p:transition spd="slow">
    <p:dissolve/>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descr="C:\Users\Notebook\Desktop\giusweppe.png"/>
          <p:cNvPicPr>
            <a:picLocks noChangeAspect="1" noChangeArrowheads="1"/>
          </p:cNvPicPr>
          <p:nvPr/>
        </p:nvPicPr>
        <p:blipFill rotWithShape="1">
          <a:blip r:embed="rId2">
            <a:extLst>
              <a:ext uri="{28A0092B-C50C-407E-A947-70E740481C1C}">
                <a14:useLocalDpi xmlns:a14="http://schemas.microsoft.com/office/drawing/2010/main" val="0"/>
              </a:ext>
            </a:extLst>
          </a:blip>
          <a:srcRect l="6497" r="7160" b="-2"/>
          <a:stretch/>
        </p:blipFill>
        <p:spPr bwMode="auto">
          <a:xfrm>
            <a:off x="1416566" y="1123527"/>
            <a:ext cx="6310863" cy="46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685023"/>
      </p:ext>
    </p:extLst>
  </p:cSld>
  <p:clrMapOvr>
    <a:masterClrMapping/>
  </p:clrMapOvr>
  <p:transition spd="slow">
    <p:dissolve/>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Users\Notebook\Desktop\Cattura4 A 1.PNG"/>
          <p:cNvPicPr>
            <a:picLocks noChangeAspect="1" noChangeArrowheads="1"/>
          </p:cNvPicPr>
          <p:nvPr/>
        </p:nvPicPr>
        <p:blipFill rotWithShape="1">
          <a:blip r:embed="rId2">
            <a:extLst>
              <a:ext uri="{28A0092B-C50C-407E-A947-70E740481C1C}">
                <a14:useLocalDpi xmlns:a14="http://schemas.microsoft.com/office/drawing/2010/main" val="0"/>
              </a:ext>
            </a:extLst>
          </a:blip>
          <a:srcRect l="546" r="431" b="-2"/>
          <a:stretch/>
        </p:blipFill>
        <p:spPr bwMode="auto">
          <a:xfrm>
            <a:off x="230831" y="261437"/>
            <a:ext cx="8682337" cy="633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843484"/>
      </p:ext>
    </p:extLst>
  </p:cSld>
  <p:clrMapOvr>
    <a:masterClrMapping/>
  </p:clrMapOvr>
  <p:transition spd="slow">
    <p:dissolve/>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75">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4" name="Rectangle 77">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Notebook\Desktop\4 E 1.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17722" y="1123527"/>
            <a:ext cx="6508551" cy="46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544086"/>
      </p:ext>
    </p:extLst>
  </p:cSld>
  <p:clrMapOvr>
    <a:masterClrMapping/>
  </p:clrMapOvr>
  <p:transition spd="slow">
    <p:dissolve/>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367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7" name="Picture 136">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39" name="Freeform: Shape 138">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122" name="Picture 2" descr="C:\Users\Notebook\Desktop\4 E 2.png"/>
          <p:cNvPicPr>
            <a:picLocks noChangeAspect="1" noChangeArrowheads="1"/>
          </p:cNvPicPr>
          <p:nvPr/>
        </p:nvPicPr>
        <p:blipFill rotWithShape="1">
          <a:blip r:embed="rId3">
            <a:extLst>
              <a:ext uri="{28A0092B-C50C-407E-A947-70E740481C1C}">
                <a14:useLocalDpi xmlns:a14="http://schemas.microsoft.com/office/drawing/2010/main" val="0"/>
              </a:ext>
            </a:extLst>
          </a:blip>
          <a:srcRect r="8933" b="-2"/>
          <a:stretch/>
        </p:blipFill>
        <p:spPr bwMode="auto">
          <a:xfrm rot="16200000">
            <a:off x="2272619" y="818404"/>
            <a:ext cx="4513942" cy="52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980332"/>
      </p:ext>
    </p:extLst>
  </p:cSld>
  <p:clrMapOvr>
    <a:masterClrMapping/>
  </p:clrMapOvr>
  <p:transition spd="slow">
    <p:dissolve/>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13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1" name="Rectangle 136">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C:\Users\Notebook\Desktop\4^ E.png"/>
          <p:cNvPicPr>
            <a:picLocks noChangeAspect="1" noChangeArrowheads="1"/>
          </p:cNvPicPr>
          <p:nvPr/>
        </p:nvPicPr>
        <p:blipFill rotWithShape="1">
          <a:blip r:embed="rId2">
            <a:extLst>
              <a:ext uri="{28A0092B-C50C-407E-A947-70E740481C1C}">
                <a14:useLocalDpi xmlns:a14="http://schemas.microsoft.com/office/drawing/2010/main" val="0"/>
              </a:ext>
            </a:extLst>
          </a:blip>
          <a:srcRect l="3116" r="825" b="-2"/>
          <a:stretch/>
        </p:blipFill>
        <p:spPr bwMode="auto">
          <a:xfrm>
            <a:off x="342900" y="457200"/>
            <a:ext cx="8458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419997"/>
      </p:ext>
    </p:extLst>
  </p:cSld>
  <p:clrMapOvr>
    <a:masterClrMapping/>
  </p:clrMapOvr>
  <p:transition spd="slow">
    <p:dissolve/>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07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Notebook\Desktop\4^ D 2.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76803" y="643467"/>
            <a:ext cx="5990393"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113652"/>
      </p:ext>
    </p:extLst>
  </p:cSld>
  <p:clrMapOvr>
    <a:masterClrMapping/>
  </p:clrMapOvr>
  <p:transition spd="slow">
    <p:dissolve/>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 name="Rectangle 14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Freeform: Shape 14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ectangle 14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reeform: Shape 15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5" name="Isosceles Triangle 15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descr="C:\Users\Notebook\Desktop\Patrizia.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66416" y="643467"/>
            <a:ext cx="4011166"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7" name="Isosceles Triangle 15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272506"/>
      </p:ext>
    </p:extLst>
  </p:cSld>
  <p:clrMapOvr>
    <a:masterClrMapping/>
  </p:clrMapOvr>
  <p:transition spd="slow">
    <p:dissolve/>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Users\Notebook\Desktop\4D 1.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2900" y="458057"/>
            <a:ext cx="8458200" cy="5941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441165"/>
      </p:ext>
    </p:extLst>
  </p:cSld>
  <p:clrMapOvr>
    <a:masterClrMapping/>
  </p:clrMapOvr>
  <p:transition spd="slow">
    <p:dissolve/>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Users\Notebook\Desktop\4 F 1 Emma (1).jpg"/>
          <p:cNvPicPr>
            <a:picLocks noChangeAspect="1" noChangeArrowheads="1"/>
          </p:cNvPicPr>
          <p:nvPr/>
        </p:nvPicPr>
        <p:blipFill rotWithShape="1">
          <a:blip r:embed="rId2">
            <a:extLst>
              <a:ext uri="{28A0092B-C50C-407E-A947-70E740481C1C}">
                <a14:useLocalDpi xmlns:a14="http://schemas.microsoft.com/office/drawing/2010/main" val="0"/>
              </a:ext>
            </a:extLst>
          </a:blip>
          <a:srcRect r="2" b="18529"/>
          <a:stretch/>
        </p:blipFill>
        <p:spPr bwMode="auto">
          <a:xfrm>
            <a:off x="342900" y="457200"/>
            <a:ext cx="8458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792554"/>
      </p:ext>
    </p:extLst>
  </p:cSld>
  <p:clrMapOvr>
    <a:masterClrMapping/>
  </p:clrMapOvr>
  <p:transition spd="slow">
    <p:dissolve/>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7" name="Rectangle 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8" name="Rectangle 8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9" name="Rectangle 8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C:\Users\Notebook\Desktop\4^F.png"/>
          <p:cNvPicPr>
            <a:picLocks noChangeAspect="1" noChangeArrowheads="1"/>
          </p:cNvPicPr>
          <p:nvPr/>
        </p:nvPicPr>
        <p:blipFill rotWithShape="1">
          <a:blip r:embed="rId2">
            <a:extLst>
              <a:ext uri="{28A0092B-C50C-407E-A947-70E740481C1C}">
                <a14:useLocalDpi xmlns:a14="http://schemas.microsoft.com/office/drawing/2010/main" val="0"/>
              </a:ext>
            </a:extLst>
          </a:blip>
          <a:srcRect r="2" b="2405"/>
          <a:stretch/>
        </p:blipFill>
        <p:spPr bwMode="auto">
          <a:xfrm>
            <a:off x="342900" y="457200"/>
            <a:ext cx="8458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623865"/>
      </p:ext>
    </p:extLst>
  </p:cSld>
  <p:clrMapOvr>
    <a:masterClrMapping/>
  </p:clrMapOvr>
  <p:transition spd="slow">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13673"/>
            <a:ext cx="3816424" cy="369332"/>
          </a:xfrm>
          <a:prstGeom prst="rect">
            <a:avLst/>
          </a:prstGeom>
          <a:noFill/>
        </p:spPr>
        <p:txBody>
          <a:bodyPr wrap="square" rtlCol="0">
            <a:spAutoFit/>
          </a:bodyPr>
          <a:lstStyle/>
          <a:p>
            <a:r>
              <a:rPr lang="it-IT" dirty="0">
                <a:solidFill>
                  <a:srgbClr val="FF0000"/>
                </a:solidFill>
                <a:latin typeface="Verdana" panose="020B0604030504040204" pitchFamily="34" charset="0"/>
                <a:ea typeface="Verdana" panose="020B0604030504040204" pitchFamily="34" charset="0"/>
                <a:cs typeface="Verdana" panose="020B0604030504040204" pitchFamily="34" charset="0"/>
              </a:rPr>
              <a:t>TUTTO MUORE A MARIPURA</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8853" y="221286"/>
            <a:ext cx="4446565" cy="634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79512" y="653701"/>
            <a:ext cx="4269341" cy="5478423"/>
          </a:xfrm>
          <a:prstGeom prst="rect">
            <a:avLst/>
          </a:prstGeom>
          <a:noFill/>
        </p:spPr>
        <p:txBody>
          <a:bodyPr wrap="square" rtlCol="0">
            <a:spAutoFit/>
          </a:bodyPr>
          <a:lstStyle/>
          <a:p>
            <a:r>
              <a:rPr lang="it-IT" sz="1400" b="1" dirty="0">
                <a:latin typeface="Verdana" panose="020B0604030504040204" pitchFamily="34" charset="0"/>
                <a:ea typeface="Verdana" panose="020B0604030504040204" pitchFamily="34" charset="0"/>
                <a:cs typeface="Verdana" panose="020B0604030504040204" pitchFamily="34" charset="0"/>
              </a:rPr>
              <a:t>“Cos’è successo?”-</a:t>
            </a:r>
            <a:r>
              <a:rPr lang="it-IT" sz="1400" dirty="0">
                <a:latin typeface="Verdana" panose="020B0604030504040204" pitchFamily="34" charset="0"/>
                <a:ea typeface="Verdana" panose="020B0604030504040204" pitchFamily="34" charset="0"/>
                <a:cs typeface="Verdana" panose="020B0604030504040204" pitchFamily="34" charset="0"/>
              </a:rPr>
              <a:t> urlarono tutti - </a:t>
            </a:r>
            <a:r>
              <a:rPr lang="it-IT" sz="1400" b="1" dirty="0">
                <a:latin typeface="Verdana" panose="020B0604030504040204" pitchFamily="34" charset="0"/>
                <a:ea typeface="Verdana" panose="020B0604030504040204" pitchFamily="34" charset="0"/>
                <a:cs typeface="Verdana" panose="020B0604030504040204" pitchFamily="34" charset="0"/>
              </a:rPr>
              <a:t>“dov’è l’acqua?”</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err="1">
                <a:latin typeface="Verdana" panose="020B0604030504040204" pitchFamily="34" charset="0"/>
                <a:ea typeface="Verdana" panose="020B0604030504040204" pitchFamily="34" charset="0"/>
                <a:cs typeface="Verdana" panose="020B0604030504040204" pitchFamily="34" charset="0"/>
              </a:rPr>
              <a:t>Beliano</a:t>
            </a:r>
            <a:r>
              <a:rPr lang="it-IT" sz="1400" dirty="0">
                <a:latin typeface="Verdana" panose="020B0604030504040204" pitchFamily="34" charset="0"/>
                <a:ea typeface="Verdana" panose="020B0604030504040204" pitchFamily="34" charset="0"/>
                <a:cs typeface="Verdana" panose="020B0604030504040204" pitchFamily="34" charset="0"/>
              </a:rPr>
              <a:t>, sulla porta di casa disse: </a:t>
            </a:r>
          </a:p>
          <a:p>
            <a:r>
              <a:rPr lang="it-IT" sz="1400" dirty="0">
                <a:latin typeface="Verdana" panose="020B0604030504040204" pitchFamily="34" charset="0"/>
                <a:ea typeface="Verdana" panose="020B0604030504040204" pitchFamily="34" charset="0"/>
                <a:cs typeface="Verdana" panose="020B0604030504040204" pitchFamily="34" charset="0"/>
              </a:rPr>
              <a:t>”Il vostro spirito vi ha tradito, amici! </a:t>
            </a:r>
          </a:p>
          <a:p>
            <a:r>
              <a:rPr lang="it-IT" sz="1400" dirty="0">
                <a:latin typeface="Verdana" panose="020B0604030504040204" pitchFamily="34" charset="0"/>
                <a:ea typeface="Verdana" panose="020B0604030504040204" pitchFamily="34" charset="0"/>
                <a:cs typeface="Verdana" panose="020B0604030504040204" pitchFamily="34" charset="0"/>
              </a:rPr>
              <a:t>Ma per fortuna </a:t>
            </a:r>
            <a:r>
              <a:rPr lang="it-IT" sz="1400" b="1" dirty="0">
                <a:latin typeface="Verdana" panose="020B0604030504040204" pitchFamily="34" charset="0"/>
                <a:ea typeface="Verdana" panose="020B0604030504040204" pitchFamily="34" charset="0"/>
                <a:cs typeface="Verdana" panose="020B0604030504040204" pitchFamily="34" charset="0"/>
              </a:rPr>
              <a:t>ci sono io</a:t>
            </a:r>
            <a:r>
              <a:rPr lang="it-IT" sz="1400" dirty="0">
                <a:latin typeface="Verdana" panose="020B0604030504040204" pitchFamily="34" charset="0"/>
                <a:ea typeface="Verdana" panose="020B0604030504040204" pitchFamily="34" charset="0"/>
                <a:cs typeface="Verdana" panose="020B0604030504040204" pitchFamily="34" charset="0"/>
              </a:rPr>
              <a:t>: ho risparmiato la mia acqua e l’ho raccolta in una cisterna. </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b="1" dirty="0">
                <a:latin typeface="Verdana" panose="020B0604030504040204" pitchFamily="34" charset="0"/>
                <a:ea typeface="Verdana" panose="020B0604030504040204" pitchFamily="34" charset="0"/>
                <a:cs typeface="Verdana" panose="020B0604030504040204" pitchFamily="34" charset="0"/>
              </a:rPr>
              <a:t>Pagatemela </a:t>
            </a:r>
            <a:r>
              <a:rPr lang="it-IT" sz="1400" dirty="0">
                <a:latin typeface="Verdana" panose="020B0604030504040204" pitchFamily="34" charset="0"/>
                <a:ea typeface="Verdana" panose="020B0604030504040204" pitchFamily="34" charset="0"/>
                <a:cs typeface="Verdana" panose="020B0604030504040204" pitchFamily="34" charset="0"/>
              </a:rPr>
              <a:t>e vi darò tutta l’acqua che volete!”.</a:t>
            </a:r>
          </a:p>
          <a:p>
            <a:r>
              <a:rPr lang="it-IT" sz="1400" dirty="0">
                <a:latin typeface="Verdana" panose="020B0604030504040204" pitchFamily="34" charset="0"/>
                <a:ea typeface="Verdana" panose="020B0604030504040204" pitchFamily="34" charset="0"/>
                <a:cs typeface="Verdana" panose="020B0604030504040204" pitchFamily="34" charset="0"/>
              </a:rPr>
              <a:t>Così la gente si mise </a:t>
            </a:r>
            <a:r>
              <a:rPr lang="it-IT" sz="1400" b="1" dirty="0">
                <a:latin typeface="Verdana" panose="020B0604030504040204" pitchFamily="34" charset="0"/>
                <a:ea typeface="Verdana" panose="020B0604030504040204" pitchFamily="34" charset="0"/>
                <a:cs typeface="Verdana" panose="020B0604030504040204" pitchFamily="34" charset="0"/>
              </a:rPr>
              <a:t>in fila</a:t>
            </a:r>
            <a:r>
              <a:rPr lang="it-IT" sz="1400" dirty="0">
                <a:latin typeface="Verdana" panose="020B0604030504040204" pitchFamily="34" charset="0"/>
                <a:ea typeface="Verdana" panose="020B0604030504040204" pitchFamily="34" charset="0"/>
                <a:cs typeface="Verdana" panose="020B0604030504040204" pitchFamily="34" charset="0"/>
              </a:rPr>
              <a:t> davanti alla porta della casa di pietra </a:t>
            </a:r>
          </a:p>
          <a:p>
            <a:r>
              <a:rPr lang="it-IT" sz="1400" dirty="0">
                <a:latin typeface="Verdana" panose="020B0604030504040204" pitchFamily="34" charset="0"/>
                <a:ea typeface="Verdana" panose="020B0604030504040204" pitchFamily="34" charset="0"/>
                <a:cs typeface="Verdana" panose="020B0604030504040204" pitchFamily="34" charset="0"/>
              </a:rPr>
              <a:t>portando </a:t>
            </a:r>
            <a:r>
              <a:rPr lang="it-IT" sz="1400" b="1" dirty="0">
                <a:latin typeface="Verdana" panose="020B0604030504040204" pitchFamily="34" charset="0"/>
                <a:ea typeface="Verdana" panose="020B0604030504040204" pitchFamily="34" charset="0"/>
                <a:cs typeface="Verdana" panose="020B0604030504040204" pitchFamily="34" charset="0"/>
              </a:rPr>
              <a:t>monete </a:t>
            </a:r>
            <a:r>
              <a:rPr lang="it-IT" sz="1400" dirty="0">
                <a:latin typeface="Verdana" panose="020B0604030504040204" pitchFamily="34" charset="0"/>
                <a:ea typeface="Verdana" panose="020B0604030504040204" pitchFamily="34" charset="0"/>
                <a:cs typeface="Verdana" panose="020B0604030504040204" pitchFamily="34" charset="0"/>
              </a:rPr>
              <a:t>da scambiare</a:t>
            </a:r>
            <a:r>
              <a:rPr lang="it-IT" sz="1400" b="1" dirty="0">
                <a:latin typeface="Verdana" panose="020B0604030504040204" pitchFamily="34" charset="0"/>
                <a:ea typeface="Verdana" panose="020B0604030504040204" pitchFamily="34" charset="0"/>
                <a:cs typeface="Verdana" panose="020B0604030504040204" pitchFamily="34" charset="0"/>
              </a:rPr>
              <a:t> con acqua.</a:t>
            </a:r>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a:latin typeface="Verdana" panose="020B0604030504040204" pitchFamily="34" charset="0"/>
                <a:ea typeface="Verdana" panose="020B0604030504040204" pitchFamily="34" charset="0"/>
                <a:cs typeface="Verdana" panose="020B0604030504040204" pitchFamily="34" charset="0"/>
              </a:rPr>
              <a:t>…E, finiti i soldi, anche bestie e cibo da scambiare.  </a:t>
            </a:r>
          </a:p>
          <a:p>
            <a:endParaRPr lang="it-IT" sz="1400" dirty="0">
              <a:latin typeface="Verdana" panose="020B0604030504040204" pitchFamily="34" charset="0"/>
              <a:ea typeface="Verdana" panose="020B0604030504040204" pitchFamily="34" charset="0"/>
              <a:cs typeface="Verdana" panose="020B0604030504040204" pitchFamily="34" charset="0"/>
            </a:endParaRPr>
          </a:p>
          <a:p>
            <a:r>
              <a:rPr lang="it-IT" sz="1400" dirty="0">
                <a:latin typeface="Verdana" panose="020B0604030504040204" pitchFamily="34" charset="0"/>
                <a:ea typeface="Verdana" panose="020B0604030504040204" pitchFamily="34" charset="0"/>
                <a:cs typeface="Verdana" panose="020B0604030504040204" pitchFamily="34" charset="0"/>
              </a:rPr>
              <a:t>Ben presto, per la scarsità d’acqua, </a:t>
            </a:r>
          </a:p>
          <a:p>
            <a:r>
              <a:rPr lang="it-IT" sz="1400" dirty="0">
                <a:latin typeface="Verdana" panose="020B0604030504040204" pitchFamily="34" charset="0"/>
                <a:ea typeface="Verdana" panose="020B0604030504040204" pitchFamily="34" charset="0"/>
                <a:cs typeface="Verdana" panose="020B0604030504040204" pitchFamily="34" charset="0"/>
              </a:rPr>
              <a:t>la terra </a:t>
            </a:r>
            <a:r>
              <a:rPr lang="it-IT" sz="1400" b="1" dirty="0">
                <a:latin typeface="Verdana" panose="020B0604030504040204" pitchFamily="34" charset="0"/>
                <a:ea typeface="Verdana" panose="020B0604030504040204" pitchFamily="34" charset="0"/>
                <a:cs typeface="Verdana" panose="020B0604030504040204" pitchFamily="34" charset="0"/>
              </a:rPr>
              <a:t>si inaridì</a:t>
            </a:r>
            <a:r>
              <a:rPr lang="it-IT" sz="1400" dirty="0">
                <a:latin typeface="Verdana" panose="020B0604030504040204" pitchFamily="34" charset="0"/>
                <a:ea typeface="Verdana" panose="020B0604030504040204" pitchFamily="34" charset="0"/>
                <a:cs typeface="Verdana" panose="020B0604030504040204" pitchFamily="34" charset="0"/>
              </a:rPr>
              <a:t>, </a:t>
            </a:r>
          </a:p>
          <a:p>
            <a:r>
              <a:rPr lang="it-IT" sz="1400" dirty="0">
                <a:latin typeface="Verdana" panose="020B0604030504040204" pitchFamily="34" charset="0"/>
                <a:ea typeface="Verdana" panose="020B0604030504040204" pitchFamily="34" charset="0"/>
                <a:cs typeface="Verdana" panose="020B0604030504040204" pitchFamily="34" charset="0"/>
              </a:rPr>
              <a:t>gli animali </a:t>
            </a:r>
            <a:r>
              <a:rPr lang="it-IT" sz="1400" b="1" dirty="0">
                <a:latin typeface="Verdana" panose="020B0604030504040204" pitchFamily="34" charset="0"/>
                <a:ea typeface="Verdana" panose="020B0604030504040204" pitchFamily="34" charset="0"/>
                <a:cs typeface="Verdana" panose="020B0604030504040204" pitchFamily="34" charset="0"/>
              </a:rPr>
              <a:t>morirono  di sete</a:t>
            </a:r>
            <a:r>
              <a:rPr lang="it-IT" sz="1400" dirty="0">
                <a:latin typeface="Verdana" panose="020B0604030504040204" pitchFamily="34" charset="0"/>
                <a:ea typeface="Verdana" panose="020B0604030504040204" pitchFamily="34" charset="0"/>
                <a:cs typeface="Verdana" panose="020B0604030504040204" pitchFamily="34" charset="0"/>
              </a:rPr>
              <a:t>…</a:t>
            </a:r>
          </a:p>
          <a:p>
            <a:r>
              <a:rPr lang="it-IT" sz="1400" dirty="0">
                <a:latin typeface="Verdana" panose="020B0604030504040204" pitchFamily="34" charset="0"/>
                <a:ea typeface="Verdana" panose="020B0604030504040204" pitchFamily="34" charset="0"/>
                <a:cs typeface="Verdana" panose="020B0604030504040204" pitchFamily="34" charset="0"/>
              </a:rPr>
              <a:t>anche gli uomini furono  in pericolo di vita. </a:t>
            </a:r>
          </a:p>
          <a:p>
            <a:r>
              <a:rPr lang="it-IT" sz="1400" b="1" dirty="0">
                <a:latin typeface="Verdana" panose="020B0604030504040204" pitchFamily="34" charset="0"/>
                <a:ea typeface="Verdana" panose="020B0604030504040204" pitchFamily="34" charset="0"/>
                <a:cs typeface="Verdana" panose="020B0604030504040204" pitchFamily="34" charset="0"/>
              </a:rPr>
              <a:t>Tutto soffriva, tutto moriva a </a:t>
            </a:r>
            <a:r>
              <a:rPr lang="it-IT" sz="1400" b="1" dirty="0" err="1">
                <a:latin typeface="Verdana" panose="020B0604030504040204" pitchFamily="34" charset="0"/>
                <a:ea typeface="Verdana" panose="020B0604030504040204" pitchFamily="34" charset="0"/>
                <a:cs typeface="Verdana" panose="020B0604030504040204" pitchFamily="34" charset="0"/>
              </a:rPr>
              <a:t>Maripura</a:t>
            </a:r>
            <a:r>
              <a:rPr lang="it-IT" sz="1400" b="1" dirty="0">
                <a:latin typeface="Verdana" panose="020B0604030504040204" pitchFamily="34" charset="0"/>
                <a:ea typeface="Verdana" panose="020B0604030504040204" pitchFamily="34" charset="0"/>
                <a:cs typeface="Verdana" panose="020B0604030504040204" pitchFamily="34" charset="0"/>
              </a:rPr>
              <a:t>.</a:t>
            </a:r>
          </a:p>
          <a:p>
            <a:endParaRPr lang="it-IT" sz="1400" b="1" dirty="0">
              <a:latin typeface="Verdana" panose="020B0604030504040204" pitchFamily="34" charset="0"/>
              <a:ea typeface="Verdana" panose="020B0604030504040204" pitchFamily="34" charset="0"/>
              <a:cs typeface="Verdana" panose="020B0604030504040204" pitchFamily="34" charset="0"/>
            </a:endParaRPr>
          </a:p>
          <a:p>
            <a:r>
              <a:rPr lang="it-IT" sz="1400" dirty="0">
                <a:latin typeface="Verdana" panose="020B0604030504040204" pitchFamily="34" charset="0"/>
                <a:ea typeface="Verdana" panose="020B0604030504040204" pitchFamily="34" charset="0"/>
                <a:cs typeface="Verdana" panose="020B0604030504040204" pitchFamily="34" charset="0"/>
              </a:rPr>
              <a:t>Solo </a:t>
            </a:r>
            <a:r>
              <a:rPr lang="it-IT" sz="1400" b="1" dirty="0" err="1">
                <a:latin typeface="Verdana" panose="020B0604030504040204" pitchFamily="34" charset="0"/>
                <a:ea typeface="Verdana" panose="020B0604030504040204" pitchFamily="34" charset="0"/>
                <a:cs typeface="Verdana" panose="020B0604030504040204" pitchFamily="34" charset="0"/>
              </a:rPr>
              <a:t>Beliano</a:t>
            </a:r>
            <a:r>
              <a:rPr lang="it-IT" sz="1400" dirty="0">
                <a:latin typeface="Verdana" panose="020B0604030504040204" pitchFamily="34" charset="0"/>
                <a:ea typeface="Verdana" panose="020B0604030504040204" pitchFamily="34" charset="0"/>
                <a:cs typeface="Verdana" panose="020B0604030504040204" pitchFamily="34" charset="0"/>
              </a:rPr>
              <a:t> se la </a:t>
            </a:r>
            <a:r>
              <a:rPr lang="it-IT" sz="1400" b="1" dirty="0">
                <a:latin typeface="Verdana" panose="020B0604030504040204" pitchFamily="34" charset="0"/>
                <a:ea typeface="Verdana" panose="020B0604030504040204" pitchFamily="34" charset="0"/>
                <a:cs typeface="Verdana" panose="020B0604030504040204" pitchFamily="34" charset="0"/>
              </a:rPr>
              <a:t>godeva</a:t>
            </a:r>
            <a:r>
              <a:rPr lang="it-IT" sz="1400" dirty="0">
                <a:latin typeface="Verdana" panose="020B0604030504040204" pitchFamily="34" charset="0"/>
                <a:ea typeface="Verdana" panose="020B0604030504040204" pitchFamily="34" charset="0"/>
                <a:cs typeface="Verdana" panose="020B0604030504040204" pitchFamily="34" charset="0"/>
              </a:rPr>
              <a:t> davanti alla sua cisterna ancora mezza piena…</a:t>
            </a:r>
          </a:p>
          <a:p>
            <a:r>
              <a:rPr lang="it-IT" sz="14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776769117"/>
      </p:ext>
    </p:extLst>
  </p:cSld>
  <p:clrMapOvr>
    <a:masterClrMapping/>
  </p:clrMapOvr>
  <p:transition spd="slow">
    <p:dissolve/>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Freeform: Shape 13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5" name="Isosceles Triangle 14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Notebook\Desktop\giulietta.png"/>
          <p:cNvPicPr>
            <a:picLocks noChangeAspect="1" noChangeArrowheads="1"/>
          </p:cNvPicPr>
          <p:nvPr/>
        </p:nvPicPr>
        <p:blipFill rotWithShape="1">
          <a:blip r:embed="rId2">
            <a:extLst>
              <a:ext uri="{28A0092B-C50C-407E-A947-70E740481C1C}">
                <a14:useLocalDpi xmlns:a14="http://schemas.microsoft.com/office/drawing/2010/main" val="0"/>
              </a:ext>
            </a:extLst>
          </a:blip>
          <a:srcRect t="5677" r="2" b="2"/>
          <a:stretch/>
        </p:blipFill>
        <p:spPr bwMode="auto">
          <a:xfrm rot="10800000">
            <a:off x="607990" y="643467"/>
            <a:ext cx="7928019"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7" name="Isosceles Triangle 14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782550"/>
      </p:ext>
    </p:extLst>
  </p:cSld>
  <p:clrMapOvr>
    <a:masterClrMapping/>
  </p:clrMapOvr>
  <p:transition spd="slow">
    <p:dissolve/>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B7B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testo, lavagnabianca&#10;&#10;Descrizione generata automaticamente">
            <a:extLst>
              <a:ext uri="{FF2B5EF4-FFF2-40B4-BE49-F238E27FC236}">
                <a16:creationId xmlns:a16="http://schemas.microsoft.com/office/drawing/2014/main" id="{FA58C80C-5A40-408C-B99B-7EF2991462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482" y="643467"/>
            <a:ext cx="7819035" cy="5571066"/>
          </a:xfrm>
          <a:prstGeom prst="rect">
            <a:avLst/>
          </a:prstGeom>
        </p:spPr>
      </p:pic>
    </p:spTree>
    <p:extLst>
      <p:ext uri="{BB962C8B-B14F-4D97-AF65-F5344CB8AC3E}">
        <p14:creationId xmlns:p14="http://schemas.microsoft.com/office/powerpoint/2010/main" val="3423556086"/>
      </p:ext>
    </p:extLst>
  </p:cSld>
  <p:clrMapOvr>
    <a:masterClrMapping/>
  </p:clrMapOvr>
  <p:transition spd="slow">
    <p:dissolv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2ADB994A-0B25-4D1C-AC3F-931EBB94B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65007" y="-660400"/>
            <a:ext cx="5213984" cy="8178799"/>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8020916"/>
      </p:ext>
    </p:extLst>
  </p:cSld>
  <p:clrMapOvr>
    <a:masterClrMapping/>
  </p:clrMapOvr>
  <p:transition spd="slow">
    <p:dissolve/>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testo, lavagnabianca&#10;&#10;Descrizione generata automaticamente">
            <a:extLst>
              <a:ext uri="{FF2B5EF4-FFF2-40B4-BE49-F238E27FC236}">
                <a16:creationId xmlns:a16="http://schemas.microsoft.com/office/drawing/2014/main" id="{7C6CB0EF-3B3F-4583-9B8A-F46F098AC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8887" y="457200"/>
            <a:ext cx="4086225" cy="5943600"/>
          </a:xfrm>
          <a:prstGeom prst="rect">
            <a:avLst/>
          </a:prstGeom>
        </p:spPr>
      </p:pic>
    </p:spTree>
    <p:extLst>
      <p:ext uri="{BB962C8B-B14F-4D97-AF65-F5344CB8AC3E}">
        <p14:creationId xmlns:p14="http://schemas.microsoft.com/office/powerpoint/2010/main" val="2979108067"/>
      </p:ext>
    </p:extLst>
  </p:cSld>
  <p:clrMapOvr>
    <a:masterClrMapping/>
  </p:clrMapOvr>
  <p:transition spd="slow">
    <p:dissolve/>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Isosceles Triangle 2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43810F1F-2CE5-4FE8-B8CA-635989E0F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7114" y="643467"/>
            <a:ext cx="3509771" cy="5571066"/>
          </a:xfrm>
          <a:prstGeom prst="rect">
            <a:avLst/>
          </a:prstGeom>
          <a:ln>
            <a:noFill/>
          </a:ln>
        </p:spPr>
      </p:pic>
      <p:sp>
        <p:nvSpPr>
          <p:cNvPr id="31" name="Isosceles Triangle 2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794104"/>
      </p:ext>
    </p:extLst>
  </p:cSld>
  <p:clrMapOvr>
    <a:masterClrMapping/>
  </p:clrMapOvr>
  <p:transition spd="slow">
    <p:dissolve/>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testo, porcellana&#10;&#10;Descrizione generata automaticamente">
            <a:extLst>
              <a:ext uri="{FF2B5EF4-FFF2-40B4-BE49-F238E27FC236}">
                <a16:creationId xmlns:a16="http://schemas.microsoft.com/office/drawing/2014/main" id="{AF4DF436-6354-44EE-97CA-3CCFA60A982C}"/>
              </a:ext>
            </a:extLst>
          </p:cNvPr>
          <p:cNvPicPr>
            <a:picLocks noChangeAspect="1"/>
          </p:cNvPicPr>
          <p:nvPr/>
        </p:nvPicPr>
        <p:blipFill rotWithShape="1">
          <a:blip r:embed="rId2">
            <a:extLst>
              <a:ext uri="{28A0092B-C50C-407E-A947-70E740481C1C}">
                <a14:useLocalDpi xmlns:a14="http://schemas.microsoft.com/office/drawing/2010/main" val="0"/>
              </a:ext>
            </a:extLst>
          </a:blip>
          <a:srcRect r="1" b="486"/>
          <a:stretch/>
        </p:blipFill>
        <p:spPr>
          <a:xfrm rot="59400000">
            <a:off x="2269597" y="-168164"/>
            <a:ext cx="4604800" cy="7188183"/>
          </a:xfrm>
          <a:prstGeom prst="rect">
            <a:avLst/>
          </a:prstGeom>
        </p:spPr>
      </p:pic>
    </p:spTree>
    <p:extLst>
      <p:ext uri="{BB962C8B-B14F-4D97-AF65-F5344CB8AC3E}">
        <p14:creationId xmlns:p14="http://schemas.microsoft.com/office/powerpoint/2010/main" val="3656136119"/>
      </p:ext>
    </p:extLst>
  </p:cSld>
  <p:clrMapOvr>
    <a:masterClrMapping/>
  </p:clrMapOvr>
  <p:transition spd="slow">
    <p:dissolve/>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BF4BB621-5839-4E19-9647-7B7EC1CDCE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600200" y="1006982"/>
            <a:ext cx="5943600" cy="4844036"/>
          </a:xfrm>
          <a:prstGeom prst="rect">
            <a:avLst/>
          </a:prstGeom>
        </p:spPr>
      </p:pic>
    </p:spTree>
    <p:extLst>
      <p:ext uri="{BB962C8B-B14F-4D97-AF65-F5344CB8AC3E}">
        <p14:creationId xmlns:p14="http://schemas.microsoft.com/office/powerpoint/2010/main" val="3855084605"/>
      </p:ext>
    </p:extLst>
  </p:cSld>
  <p:clrMapOvr>
    <a:masterClrMapping/>
  </p:clrMapOvr>
  <p:transition spd="slow">
    <p:dissolve/>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6FFB685F-0E1F-4473-8890-F185B91128F9}"/>
              </a:ext>
            </a:extLst>
          </p:cNvPr>
          <p:cNvPicPr>
            <a:picLocks noChangeAspect="1"/>
          </p:cNvPicPr>
          <p:nvPr/>
        </p:nvPicPr>
        <p:blipFill rotWithShape="1">
          <a:blip r:embed="rId2">
            <a:extLst>
              <a:ext uri="{28A0092B-C50C-407E-A947-70E740481C1C}">
                <a14:useLocalDpi xmlns:a14="http://schemas.microsoft.com/office/drawing/2010/main" val="0"/>
              </a:ext>
            </a:extLst>
          </a:blip>
          <a:srcRect r="2873" b="-2"/>
          <a:stretch/>
        </p:blipFill>
        <p:spPr>
          <a:xfrm>
            <a:off x="342900" y="457200"/>
            <a:ext cx="8458200" cy="5943600"/>
          </a:xfrm>
          <a:prstGeom prst="rect">
            <a:avLst/>
          </a:prstGeom>
        </p:spPr>
      </p:pic>
    </p:spTree>
    <p:extLst>
      <p:ext uri="{BB962C8B-B14F-4D97-AF65-F5344CB8AC3E}">
        <p14:creationId xmlns:p14="http://schemas.microsoft.com/office/powerpoint/2010/main" val="3997246393"/>
      </p:ext>
    </p:extLst>
  </p:cSld>
  <p:clrMapOvr>
    <a:masterClrMapping/>
  </p:clrMapOvr>
  <p:transition spd="slow">
    <p:dissolve/>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A5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testo&#10;&#10;Descrizione generata automaticamente">
            <a:extLst>
              <a:ext uri="{FF2B5EF4-FFF2-40B4-BE49-F238E27FC236}">
                <a16:creationId xmlns:a16="http://schemas.microsoft.com/office/drawing/2014/main" id="{485D2073-B4BF-4F38-BC85-AE2AEA29080C}"/>
              </a:ext>
            </a:extLst>
          </p:cNvPr>
          <p:cNvPicPr>
            <a:picLocks noChangeAspect="1"/>
          </p:cNvPicPr>
          <p:nvPr/>
        </p:nvPicPr>
        <p:blipFill rotWithShape="1">
          <a:blip r:embed="rId2">
            <a:extLst>
              <a:ext uri="{28A0092B-C50C-407E-A947-70E740481C1C}">
                <a14:useLocalDpi xmlns:a14="http://schemas.microsoft.com/office/drawing/2010/main" val="0"/>
              </a:ext>
            </a:extLst>
          </a:blip>
          <a:srcRect r="2" b="2384"/>
          <a:stretch/>
        </p:blipFill>
        <p:spPr>
          <a:xfrm>
            <a:off x="689679" y="643467"/>
            <a:ext cx="7764641" cy="5571066"/>
          </a:xfrm>
          <a:prstGeom prst="rect">
            <a:avLst/>
          </a:prstGeom>
        </p:spPr>
      </p:pic>
    </p:spTree>
    <p:extLst>
      <p:ext uri="{BB962C8B-B14F-4D97-AF65-F5344CB8AC3E}">
        <p14:creationId xmlns:p14="http://schemas.microsoft.com/office/powerpoint/2010/main" val="43841926"/>
      </p:ext>
    </p:extLst>
  </p:cSld>
  <p:clrMapOvr>
    <a:masterClrMapping/>
  </p:clrMapOvr>
  <p:transition spd="slow">
    <p:dissolve/>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3E5F56-04AC-48F6-B30E-D9C4C1781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6">
            <a:extLst>
              <a:ext uri="{FF2B5EF4-FFF2-40B4-BE49-F238E27FC236}">
                <a16:creationId xmlns:a16="http://schemas.microsoft.com/office/drawing/2014/main" id="{CDAEFB19-78B1-4412-8791-DEBC3BFF0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058" y="640080"/>
            <a:ext cx="8190312"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8C8C73A0-48DD-452A-9121-8C3DBE242BEF}"/>
              </a:ext>
            </a:extLst>
          </p:cNvPr>
          <p:cNvPicPr>
            <a:picLocks noChangeAspect="1"/>
          </p:cNvPicPr>
          <p:nvPr/>
        </p:nvPicPr>
        <p:blipFill rotWithShape="1">
          <a:blip r:embed="rId2">
            <a:extLst>
              <a:ext uri="{28A0092B-C50C-407E-A947-70E740481C1C}">
                <a14:useLocalDpi xmlns:a14="http://schemas.microsoft.com/office/drawing/2010/main" val="0"/>
              </a:ext>
            </a:extLst>
          </a:blip>
          <a:srcRect b="6826"/>
          <a:stretch/>
        </p:blipFill>
        <p:spPr>
          <a:xfrm>
            <a:off x="726948" y="960120"/>
            <a:ext cx="7708392" cy="4937760"/>
          </a:xfrm>
          <a:prstGeom prst="rect">
            <a:avLst/>
          </a:prstGeom>
        </p:spPr>
      </p:pic>
    </p:spTree>
    <p:extLst>
      <p:ext uri="{BB962C8B-B14F-4D97-AF65-F5344CB8AC3E}">
        <p14:creationId xmlns:p14="http://schemas.microsoft.com/office/powerpoint/2010/main" val="2438643784"/>
      </p:ext>
    </p:extLst>
  </p:cSld>
  <p:clrMapOvr>
    <a:masterClrMapping/>
  </p:clrMapOvr>
  <p:transition spd="slow">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332656"/>
            <a:ext cx="3456384" cy="369332"/>
          </a:xfrm>
          <a:prstGeom prst="rect">
            <a:avLst/>
          </a:prstGeom>
          <a:noFill/>
        </p:spPr>
        <p:txBody>
          <a:bodyPr wrap="square" rtlCol="0">
            <a:spAutoFit/>
          </a:bodyPr>
          <a:lstStyle/>
          <a:p>
            <a:r>
              <a:rPr lang="it-IT" dirty="0">
                <a:solidFill>
                  <a:srgbClr val="FF0000"/>
                </a:solidFill>
                <a:latin typeface="Verdana" panose="020B0604030504040204" pitchFamily="34" charset="0"/>
                <a:ea typeface="Verdana" panose="020B0604030504040204" pitchFamily="34" charset="0"/>
                <a:cs typeface="Verdana" panose="020B0604030504040204" pitchFamily="34" charset="0"/>
              </a:rPr>
              <a:t>LA PREGHIERA DI SAMINA</a:t>
            </a:r>
          </a:p>
        </p:txBody>
      </p:sp>
      <p:pic>
        <p:nvPicPr>
          <p:cNvPr id="2050" name="Picture 2" descr="C:\Users\Notebook\Pictures\ControlCenter4\Scan\Diritto vendita pg.331102020_0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4016" y="517322"/>
            <a:ext cx="5408140" cy="5911768"/>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323528" y="701989"/>
            <a:ext cx="3456384" cy="5786199"/>
          </a:xfrm>
          <a:prstGeom prst="rect">
            <a:avLst/>
          </a:prstGeom>
        </p:spPr>
        <p:txBody>
          <a:bodyPr wrap="square">
            <a:spAutoFit/>
          </a:bodyPr>
          <a:lstStyle/>
          <a:p>
            <a:r>
              <a:rPr lang="it-IT" sz="1600" dirty="0">
                <a:latin typeface="Verdana" panose="020B0604030504040204" pitchFamily="34" charset="0"/>
                <a:ea typeface="Verdana" panose="020B0604030504040204" pitchFamily="34" charset="0"/>
                <a:cs typeface="Verdana" panose="020B0604030504040204" pitchFamily="34" charset="0"/>
              </a:rPr>
              <a:t>Al </a:t>
            </a:r>
            <a:r>
              <a:rPr lang="it-IT" sz="1600" b="1" dirty="0">
                <a:latin typeface="Verdana" panose="020B0604030504040204" pitchFamily="34" charset="0"/>
                <a:ea typeface="Verdana" panose="020B0604030504040204" pitchFamily="34" charset="0"/>
                <a:cs typeface="Verdana" panose="020B0604030504040204" pitchFamily="34" charset="0"/>
              </a:rPr>
              <a:t>tramonto</a:t>
            </a:r>
            <a:r>
              <a:rPr lang="it-IT" sz="1600" dirty="0">
                <a:latin typeface="Verdana" panose="020B0604030504040204" pitchFamily="34" charset="0"/>
                <a:ea typeface="Verdana" panose="020B0604030504040204" pitchFamily="34" charset="0"/>
                <a:cs typeface="Verdana" panose="020B0604030504040204" pitchFamily="34" charset="0"/>
              </a:rPr>
              <a:t> del trentesimo giorno senz’acqua, </a:t>
            </a:r>
            <a:r>
              <a:rPr lang="it-IT" sz="1600" dirty="0" err="1">
                <a:latin typeface="Verdana" panose="020B0604030504040204" pitchFamily="34" charset="0"/>
                <a:ea typeface="Verdana" panose="020B0604030504040204" pitchFamily="34" charset="0"/>
                <a:cs typeface="Verdana" panose="020B0604030504040204" pitchFamily="34" charset="0"/>
              </a:rPr>
              <a:t>Samina</a:t>
            </a:r>
            <a:r>
              <a:rPr lang="it-IT" sz="1600" dirty="0">
                <a:latin typeface="Verdana" panose="020B0604030504040204" pitchFamily="34" charset="0"/>
                <a:ea typeface="Verdana" panose="020B0604030504040204" pitchFamily="34" charset="0"/>
                <a:cs typeface="Verdana" panose="020B0604030504040204" pitchFamily="34" charset="0"/>
              </a:rPr>
              <a:t>, ormai diventata grande, </a:t>
            </a:r>
            <a:r>
              <a:rPr lang="it-IT" sz="1600" b="1" dirty="0">
                <a:latin typeface="Verdana" panose="020B0604030504040204" pitchFamily="34" charset="0"/>
                <a:ea typeface="Verdana" panose="020B0604030504040204" pitchFamily="34" charset="0"/>
                <a:cs typeface="Verdana" panose="020B0604030504040204" pitchFamily="34" charset="0"/>
              </a:rPr>
              <a:t>si inginocchia</a:t>
            </a:r>
            <a:r>
              <a:rPr lang="it-IT" sz="1600" dirty="0">
                <a:latin typeface="Verdana" panose="020B0604030504040204" pitchFamily="34" charset="0"/>
                <a:ea typeface="Verdana" panose="020B0604030504040204" pitchFamily="34" charset="0"/>
                <a:cs typeface="Verdana" panose="020B0604030504040204" pitchFamily="34" charset="0"/>
              </a:rPr>
              <a:t>  ai piedi della fonte prosciugata.</a:t>
            </a:r>
          </a:p>
          <a:p>
            <a:r>
              <a:rPr lang="it-IT" sz="1600" dirty="0">
                <a:latin typeface="Verdana" panose="020B0604030504040204" pitchFamily="34" charset="0"/>
                <a:ea typeface="Verdana" panose="020B0604030504040204" pitchFamily="34" charset="0"/>
                <a:cs typeface="Verdana" panose="020B0604030504040204" pitchFamily="34" charset="0"/>
              </a:rPr>
              <a:t>“</a:t>
            </a:r>
            <a:r>
              <a:rPr lang="it-IT" sz="1600" dirty="0" err="1">
                <a:latin typeface="Verdana" panose="020B0604030504040204" pitchFamily="34" charset="0"/>
                <a:ea typeface="Verdana" panose="020B0604030504040204" pitchFamily="34" charset="0"/>
                <a:cs typeface="Verdana" panose="020B0604030504040204" pitchFamily="34" charset="0"/>
              </a:rPr>
              <a:t>Yaku</a:t>
            </a:r>
            <a:r>
              <a:rPr lang="it-IT" sz="1600" dirty="0">
                <a:latin typeface="Verdana" panose="020B0604030504040204" pitchFamily="34" charset="0"/>
                <a:ea typeface="Verdana" panose="020B0604030504040204" pitchFamily="34" charset="0"/>
                <a:cs typeface="Verdana" panose="020B0604030504040204" pitchFamily="34" charset="0"/>
              </a:rPr>
              <a:t> – prega - </a:t>
            </a:r>
            <a:r>
              <a:rPr lang="it-IT" sz="1600" b="1" dirty="0">
                <a:latin typeface="Verdana" panose="020B0604030504040204" pitchFamily="34" charset="0"/>
                <a:ea typeface="Verdana" panose="020B0604030504040204" pitchFamily="34" charset="0"/>
                <a:cs typeface="Verdana" panose="020B0604030504040204" pitchFamily="34" charset="0"/>
              </a:rPr>
              <a:t>dove sei spirito amico?</a:t>
            </a:r>
            <a:endParaRPr lang="it-IT" sz="1600" dirty="0">
              <a:latin typeface="Verdana" panose="020B0604030504040204" pitchFamily="34" charset="0"/>
              <a:ea typeface="Verdana" panose="020B0604030504040204" pitchFamily="34" charset="0"/>
              <a:cs typeface="Verdana" panose="020B0604030504040204" pitchFamily="34" charset="0"/>
            </a:endParaRPr>
          </a:p>
          <a:p>
            <a:r>
              <a:rPr lang="it-IT" sz="1600" dirty="0" err="1">
                <a:latin typeface="Verdana" panose="020B0604030504040204" pitchFamily="34" charset="0"/>
                <a:ea typeface="Verdana" panose="020B0604030504040204" pitchFamily="34" charset="0"/>
                <a:cs typeface="Verdana" panose="020B0604030504040204" pitchFamily="34" charset="0"/>
              </a:rPr>
              <a:t>Perche</a:t>
            </a:r>
            <a:r>
              <a:rPr lang="it-IT" sz="1600" dirty="0">
                <a:latin typeface="Verdana" panose="020B0604030504040204" pitchFamily="34" charset="0"/>
                <a:ea typeface="Verdana" panose="020B0604030504040204" pitchFamily="34" charset="0"/>
                <a:cs typeface="Verdana" panose="020B0604030504040204" pitchFamily="34" charset="0"/>
              </a:rPr>
              <a:t>’ a </a:t>
            </a:r>
            <a:r>
              <a:rPr lang="it-IT" sz="1600" dirty="0" err="1">
                <a:latin typeface="Verdana" panose="020B0604030504040204" pitchFamily="34" charset="0"/>
                <a:ea typeface="Verdana" panose="020B0604030504040204" pitchFamily="34" charset="0"/>
                <a:cs typeface="Verdana" panose="020B0604030504040204" pitchFamily="34" charset="0"/>
              </a:rPr>
              <a:t>Maripura</a:t>
            </a:r>
            <a:r>
              <a:rPr lang="it-IT" sz="1600" dirty="0">
                <a:latin typeface="Verdana" panose="020B0604030504040204" pitchFamily="34" charset="0"/>
                <a:ea typeface="Verdana" panose="020B0604030504040204" pitchFamily="34" charset="0"/>
                <a:cs typeface="Verdana" panose="020B0604030504040204" pitchFamily="34" charset="0"/>
              </a:rPr>
              <a:t> </a:t>
            </a:r>
            <a:r>
              <a:rPr lang="it-IT" sz="1600" b="1" dirty="0">
                <a:latin typeface="Verdana" panose="020B0604030504040204" pitchFamily="34" charset="0"/>
                <a:ea typeface="Verdana" panose="020B0604030504040204" pitchFamily="34" charset="0"/>
                <a:cs typeface="Verdana" panose="020B0604030504040204" pitchFamily="34" charset="0"/>
              </a:rPr>
              <a:t>non c’è più acqua</a:t>
            </a:r>
            <a:r>
              <a:rPr lang="it-IT" sz="1600" dirty="0">
                <a:latin typeface="Verdana" panose="020B0604030504040204" pitchFamily="34" charset="0"/>
                <a:ea typeface="Verdana" panose="020B0604030504040204" pitchFamily="34" charset="0"/>
                <a:cs typeface="Verdana" panose="020B0604030504040204" pitchFamily="34" charset="0"/>
              </a:rPr>
              <a:t>, neppure per le lacrime?”</a:t>
            </a:r>
          </a:p>
          <a:p>
            <a:r>
              <a:rPr lang="it-IT" sz="1600" dirty="0">
                <a:latin typeface="Verdana" panose="020B0604030504040204" pitchFamily="34" charset="0"/>
                <a:ea typeface="Verdana" panose="020B0604030504040204" pitchFamily="34" charset="0"/>
                <a:cs typeface="Verdana" panose="020B0604030504040204" pitchFamily="34" charset="0"/>
              </a:rPr>
              <a:t>A queste parole, come molti anni prima, </a:t>
            </a:r>
            <a:r>
              <a:rPr lang="it-IT" sz="1600" b="1" dirty="0" err="1">
                <a:latin typeface="Verdana" panose="020B0604030504040204" pitchFamily="34" charset="0"/>
                <a:ea typeface="Verdana" panose="020B0604030504040204" pitchFamily="34" charset="0"/>
                <a:cs typeface="Verdana" panose="020B0604030504040204" pitchFamily="34" charset="0"/>
              </a:rPr>
              <a:t>Yaku</a:t>
            </a:r>
            <a:r>
              <a:rPr lang="it-IT" sz="1600" b="1" dirty="0">
                <a:latin typeface="Verdana" panose="020B0604030504040204" pitchFamily="34" charset="0"/>
                <a:ea typeface="Verdana" panose="020B0604030504040204" pitchFamily="34" charset="0"/>
                <a:cs typeface="Verdana" panose="020B0604030504040204" pitchFamily="34" charset="0"/>
              </a:rPr>
              <a:t> appare</a:t>
            </a:r>
            <a:r>
              <a:rPr lang="it-IT" sz="1600" dirty="0">
                <a:latin typeface="Verdana" panose="020B0604030504040204" pitchFamily="34" charset="0"/>
                <a:ea typeface="Verdana" panose="020B0604030504040204" pitchFamily="34" charset="0"/>
                <a:cs typeface="Verdana" panose="020B0604030504040204" pitchFamily="34" charset="0"/>
              </a:rPr>
              <a:t> accanto a </a:t>
            </a:r>
            <a:r>
              <a:rPr lang="it-IT" sz="1600" dirty="0" err="1">
                <a:latin typeface="Verdana" panose="020B0604030504040204" pitchFamily="34" charset="0"/>
                <a:ea typeface="Verdana" panose="020B0604030504040204" pitchFamily="34" charset="0"/>
                <a:cs typeface="Verdana" panose="020B0604030504040204" pitchFamily="34" charset="0"/>
              </a:rPr>
              <a:t>Samina</a:t>
            </a:r>
            <a:r>
              <a:rPr lang="it-IT" sz="1600" dirty="0">
                <a:latin typeface="Verdana" panose="020B0604030504040204" pitchFamily="34" charset="0"/>
                <a:ea typeface="Verdana" panose="020B0604030504040204" pitchFamily="34" charset="0"/>
                <a:cs typeface="Verdana" panose="020B0604030504040204" pitchFamily="34" charset="0"/>
              </a:rPr>
              <a:t>.</a:t>
            </a:r>
          </a:p>
          <a:p>
            <a:r>
              <a:rPr lang="it-IT" sz="1600" dirty="0">
                <a:latin typeface="Verdana" panose="020B0604030504040204" pitchFamily="34" charset="0"/>
                <a:ea typeface="Verdana" panose="020B0604030504040204" pitchFamily="34" charset="0"/>
                <a:cs typeface="Verdana" panose="020B0604030504040204" pitchFamily="34" charset="0"/>
              </a:rPr>
              <a:t>“Qualcuno ha </a:t>
            </a:r>
            <a:r>
              <a:rPr lang="it-IT" sz="1600" b="1" dirty="0">
                <a:latin typeface="Verdana" panose="020B0604030504040204" pitchFamily="34" charset="0"/>
                <a:ea typeface="Verdana" panose="020B0604030504040204" pitchFamily="34" charset="0"/>
                <a:cs typeface="Verdana" panose="020B0604030504040204" pitchFamily="34" charset="0"/>
              </a:rPr>
              <a:t>rotto il patto</a:t>
            </a:r>
            <a:r>
              <a:rPr lang="it-IT" sz="1600" dirty="0">
                <a:latin typeface="Verdana" panose="020B0604030504040204" pitchFamily="34" charset="0"/>
                <a:ea typeface="Verdana" panose="020B0604030504040204" pitchFamily="34" charset="0"/>
                <a:cs typeface="Verdana" panose="020B0604030504040204" pitchFamily="34" charset="0"/>
              </a:rPr>
              <a:t>, </a:t>
            </a:r>
          </a:p>
          <a:p>
            <a:r>
              <a:rPr lang="it-IT" sz="1600" dirty="0">
                <a:latin typeface="Verdana" panose="020B0604030504040204" pitchFamily="34" charset="0"/>
                <a:ea typeface="Verdana" panose="020B0604030504040204" pitchFamily="34" charset="0"/>
                <a:cs typeface="Verdana" panose="020B0604030504040204" pitchFamily="34" charset="0"/>
              </a:rPr>
              <a:t>qualcuno si è preso di notte i miei sogni”.</a:t>
            </a:r>
          </a:p>
          <a:p>
            <a:r>
              <a:rPr lang="it-IT" sz="1600" b="1" dirty="0">
                <a:latin typeface="Verdana" panose="020B0604030504040204" pitchFamily="34" charset="0"/>
                <a:ea typeface="Verdana" panose="020B0604030504040204" pitchFamily="34" charset="0"/>
                <a:cs typeface="Verdana" panose="020B0604030504040204" pitchFamily="34" charset="0"/>
              </a:rPr>
              <a:t>“Chi è stato </a:t>
            </a:r>
            <a:r>
              <a:rPr lang="it-IT" sz="1600" b="1" dirty="0" err="1">
                <a:latin typeface="Verdana" panose="020B0604030504040204" pitchFamily="34" charset="0"/>
                <a:ea typeface="Verdana" panose="020B0604030504040204" pitchFamily="34" charset="0"/>
                <a:cs typeface="Verdana" panose="020B0604030504040204" pitchFamily="34" charset="0"/>
              </a:rPr>
              <a:t>Yaku</a:t>
            </a:r>
            <a:r>
              <a:rPr lang="it-IT" sz="1600" b="1" dirty="0">
                <a:latin typeface="Verdana" panose="020B0604030504040204" pitchFamily="34" charset="0"/>
                <a:ea typeface="Verdana" panose="020B0604030504040204" pitchFamily="34" charset="0"/>
                <a:cs typeface="Verdana" panose="020B0604030504040204" pitchFamily="34" charset="0"/>
              </a:rPr>
              <a:t>? </a:t>
            </a:r>
            <a:endParaRPr lang="it-IT" sz="1600" dirty="0">
              <a:latin typeface="Verdana" panose="020B0604030504040204" pitchFamily="34" charset="0"/>
              <a:ea typeface="Verdana" panose="020B0604030504040204" pitchFamily="34" charset="0"/>
              <a:cs typeface="Verdana" panose="020B0604030504040204" pitchFamily="34" charset="0"/>
            </a:endParaRPr>
          </a:p>
          <a:p>
            <a:r>
              <a:rPr lang="it-IT" sz="1600" dirty="0">
                <a:latin typeface="Verdana" panose="020B0604030504040204" pitchFamily="34" charset="0"/>
                <a:ea typeface="Verdana" panose="020B0604030504040204" pitchFamily="34" charset="0"/>
                <a:cs typeface="Verdana" panose="020B0604030504040204" pitchFamily="34" charset="0"/>
              </a:rPr>
              <a:t>E dov’è la sua punizione?”</a:t>
            </a:r>
          </a:p>
          <a:p>
            <a:r>
              <a:rPr lang="it-IT" sz="1600" dirty="0">
                <a:latin typeface="Verdana" panose="020B0604030504040204" pitchFamily="34" charset="0"/>
                <a:ea typeface="Verdana" panose="020B0604030504040204" pitchFamily="34" charset="0"/>
                <a:cs typeface="Verdana" panose="020B0604030504040204" pitchFamily="34" charset="0"/>
              </a:rPr>
              <a:t>“Giochiamo a </a:t>
            </a:r>
            <a:r>
              <a:rPr lang="it-IT" sz="1600" b="1" dirty="0">
                <a:latin typeface="Verdana" panose="020B0604030504040204" pitchFamily="34" charset="0"/>
                <a:ea typeface="Verdana" panose="020B0604030504040204" pitchFamily="34" charset="0"/>
                <a:cs typeface="Verdana" panose="020B0604030504040204" pitchFamily="34" charset="0"/>
              </a:rPr>
              <a:t>morra</a:t>
            </a:r>
            <a:r>
              <a:rPr lang="it-IT" sz="1600" dirty="0">
                <a:latin typeface="Verdana" panose="020B0604030504040204" pitchFamily="34" charset="0"/>
                <a:ea typeface="Verdana" panose="020B0604030504040204" pitchFamily="34" charset="0"/>
                <a:cs typeface="Verdana" panose="020B0604030504040204" pitchFamily="34" charset="0"/>
              </a:rPr>
              <a:t>, </a:t>
            </a:r>
            <a:r>
              <a:rPr lang="it-IT" sz="1600" dirty="0" err="1">
                <a:latin typeface="Verdana" panose="020B0604030504040204" pitchFamily="34" charset="0"/>
                <a:ea typeface="Verdana" panose="020B0604030504040204" pitchFamily="34" charset="0"/>
                <a:cs typeface="Verdana" panose="020B0604030504040204" pitchFamily="34" charset="0"/>
              </a:rPr>
              <a:t>Samina</a:t>
            </a:r>
            <a:r>
              <a:rPr lang="it-IT" sz="1600" dirty="0">
                <a:latin typeface="Verdana" panose="020B0604030504040204" pitchFamily="34" charset="0"/>
                <a:ea typeface="Verdana" panose="020B0604030504040204" pitchFamily="34" charset="0"/>
                <a:cs typeface="Verdana" panose="020B0604030504040204" pitchFamily="34" charset="0"/>
              </a:rPr>
              <a:t>”. </a:t>
            </a:r>
          </a:p>
          <a:p>
            <a:r>
              <a:rPr lang="it-IT" sz="1600" dirty="0">
                <a:latin typeface="Verdana" panose="020B0604030504040204" pitchFamily="34" charset="0"/>
                <a:ea typeface="Verdana" panose="020B0604030504040204" pitchFamily="34" charset="0"/>
                <a:cs typeface="Verdana" panose="020B0604030504040204" pitchFamily="34" charset="0"/>
              </a:rPr>
              <a:t>“</a:t>
            </a:r>
            <a:r>
              <a:rPr lang="it-IT" sz="1600" b="1" dirty="0">
                <a:latin typeface="Verdana" panose="020B0604030504040204" pitchFamily="34" charset="0"/>
                <a:ea typeface="Verdana" panose="020B0604030504040204" pitchFamily="34" charset="0"/>
                <a:cs typeface="Verdana" panose="020B0604030504040204" pitchFamily="34" charset="0"/>
              </a:rPr>
              <a:t>Sasso</a:t>
            </a:r>
            <a:r>
              <a:rPr lang="it-IT" sz="1600" dirty="0">
                <a:latin typeface="Verdana" panose="020B0604030504040204" pitchFamily="34" charset="0"/>
                <a:ea typeface="Verdana" panose="020B0604030504040204" pitchFamily="34" charset="0"/>
                <a:cs typeface="Verdana" panose="020B0604030504040204" pitchFamily="34" charset="0"/>
              </a:rPr>
              <a:t>” dice </a:t>
            </a:r>
            <a:r>
              <a:rPr lang="it-IT" sz="1600" dirty="0" err="1">
                <a:latin typeface="Verdana" panose="020B0604030504040204" pitchFamily="34" charset="0"/>
                <a:ea typeface="Verdana" panose="020B0604030504040204" pitchFamily="34" charset="0"/>
                <a:cs typeface="Verdana" panose="020B0604030504040204" pitchFamily="34" charset="0"/>
              </a:rPr>
              <a:t>Samina</a:t>
            </a:r>
            <a:r>
              <a:rPr lang="it-IT" sz="1600" dirty="0">
                <a:latin typeface="Verdana" panose="020B0604030504040204" pitchFamily="34" charset="0"/>
                <a:ea typeface="Verdana" panose="020B0604030504040204" pitchFamily="34" charset="0"/>
                <a:cs typeface="Verdana" panose="020B0604030504040204" pitchFamily="34" charset="0"/>
              </a:rPr>
              <a:t>. </a:t>
            </a:r>
          </a:p>
          <a:p>
            <a:r>
              <a:rPr lang="it-IT" sz="1600" dirty="0">
                <a:latin typeface="Verdana" panose="020B0604030504040204" pitchFamily="34" charset="0"/>
                <a:ea typeface="Verdana" panose="020B0604030504040204" pitchFamily="34" charset="0"/>
                <a:cs typeface="Verdana" panose="020B0604030504040204" pitchFamily="34" charset="0"/>
              </a:rPr>
              <a:t>“</a:t>
            </a:r>
            <a:r>
              <a:rPr lang="it-IT" sz="1600" b="1" dirty="0">
                <a:latin typeface="Verdana" panose="020B0604030504040204" pitchFamily="34" charset="0"/>
                <a:ea typeface="Verdana" panose="020B0604030504040204" pitchFamily="34" charset="0"/>
                <a:cs typeface="Verdana" panose="020B0604030504040204" pitchFamily="34" charset="0"/>
              </a:rPr>
              <a:t>Sasso</a:t>
            </a:r>
            <a:r>
              <a:rPr lang="it-IT" sz="1600" dirty="0">
                <a:latin typeface="Verdana" panose="020B0604030504040204" pitchFamily="34" charset="0"/>
                <a:ea typeface="Verdana" panose="020B0604030504040204" pitchFamily="34" charset="0"/>
                <a:cs typeface="Verdana" panose="020B0604030504040204" pitchFamily="34" charset="0"/>
              </a:rPr>
              <a:t>” dice </a:t>
            </a:r>
            <a:r>
              <a:rPr lang="it-IT" sz="1600" dirty="0" err="1">
                <a:latin typeface="Verdana" panose="020B0604030504040204" pitchFamily="34" charset="0"/>
                <a:ea typeface="Verdana" panose="020B0604030504040204" pitchFamily="34" charset="0"/>
                <a:cs typeface="Verdana" panose="020B0604030504040204" pitchFamily="34" charset="0"/>
              </a:rPr>
              <a:t>Yaku</a:t>
            </a:r>
            <a:r>
              <a:rPr lang="it-IT" sz="1600" dirty="0">
                <a:latin typeface="Verdana" panose="020B0604030504040204" pitchFamily="34" charset="0"/>
                <a:ea typeface="Verdana" panose="020B0604030504040204" pitchFamily="34" charset="0"/>
                <a:cs typeface="Verdana" panose="020B0604030504040204" pitchFamily="34" charset="0"/>
              </a:rPr>
              <a:t> nello stesso momento”.</a:t>
            </a:r>
          </a:p>
          <a:p>
            <a:r>
              <a:rPr lang="it-IT" dirty="0"/>
              <a:t> </a:t>
            </a:r>
          </a:p>
        </p:txBody>
      </p:sp>
    </p:spTree>
    <p:extLst>
      <p:ext uri="{BB962C8B-B14F-4D97-AF65-F5344CB8AC3E}">
        <p14:creationId xmlns:p14="http://schemas.microsoft.com/office/powerpoint/2010/main" val="417101913"/>
      </p:ext>
    </p:extLst>
  </p:cSld>
  <p:clrMapOvr>
    <a:masterClrMapping/>
  </p:clrMapOvr>
  <p:transition spd="slow">
    <p:dissolv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aura\Desktop\mani.jpg"/>
          <p:cNvPicPr>
            <a:picLocks noChangeAspect="1" noChangeArrowheads="1"/>
          </p:cNvPicPr>
          <p:nvPr/>
        </p:nvPicPr>
        <p:blipFill>
          <a:blip r:embed="rId2" cstate="print"/>
          <a:srcRect/>
          <a:stretch>
            <a:fillRect/>
          </a:stretch>
        </p:blipFill>
        <p:spPr bwMode="auto">
          <a:xfrm>
            <a:off x="395536" y="368660"/>
            <a:ext cx="6120680" cy="6120680"/>
          </a:xfrm>
          <a:prstGeom prst="rect">
            <a:avLst/>
          </a:prstGeom>
          <a:noFill/>
        </p:spPr>
      </p:pic>
      <p:sp>
        <p:nvSpPr>
          <p:cNvPr id="5" name="CasellaDiTesto 4"/>
          <p:cNvSpPr txBox="1"/>
          <p:nvPr/>
        </p:nvSpPr>
        <p:spPr>
          <a:xfrm>
            <a:off x="6732240" y="404664"/>
            <a:ext cx="2160240" cy="6217667"/>
          </a:xfrm>
          <a:prstGeom prst="rect">
            <a:avLst/>
          </a:prstGeom>
          <a:noFill/>
          <a:ln>
            <a:solidFill>
              <a:srgbClr val="FF0000"/>
            </a:solidFill>
          </a:ln>
        </p:spPr>
        <p:txBody>
          <a:bodyPr wrap="square" rtlCol="0">
            <a:spAutoFit/>
          </a:bodyPr>
          <a:lstStyle/>
          <a:p>
            <a:r>
              <a:rPr lang="it-IT" sz="2400" dirty="0"/>
              <a:t>CHE COSA FARE?</a:t>
            </a:r>
          </a:p>
          <a:p>
            <a:endParaRPr lang="it-IT" sz="2400" dirty="0"/>
          </a:p>
          <a:p>
            <a:r>
              <a:rPr lang="it-IT" sz="2400" dirty="0">
                <a:solidFill>
                  <a:srgbClr val="FF0000"/>
                </a:solidFill>
              </a:rPr>
              <a:t>DOBBIAMO UNIRE LE NOSTRE MANI E LA NOSTRA VOLONTA’</a:t>
            </a:r>
            <a:r>
              <a:rPr lang="it-IT" sz="2400" dirty="0"/>
              <a:t> </a:t>
            </a:r>
            <a:r>
              <a:rPr lang="it-IT" sz="2400" dirty="0" err="1"/>
              <a:t>perchè</a:t>
            </a:r>
            <a:r>
              <a:rPr lang="it-IT" sz="2400" dirty="0"/>
              <a:t> l’acqua diventi un bene disponibile per tutti i popoli del mondo.</a:t>
            </a:r>
          </a:p>
          <a:p>
            <a:endParaRPr lang="it-IT" sz="2400" dirty="0"/>
          </a:p>
          <a:p>
            <a:r>
              <a:rPr lang="it-IT" sz="2400" dirty="0">
                <a:solidFill>
                  <a:srgbClr val="FF0000"/>
                </a:solidFill>
              </a:rPr>
              <a:t>DA DOVE COMINCIARE?</a:t>
            </a:r>
          </a:p>
        </p:txBody>
      </p:sp>
      <p:pic>
        <p:nvPicPr>
          <p:cNvPr id="1028" name="Picture 4" descr="C:\Users\Laura\Desktop\girotondomondo.jpg"/>
          <p:cNvPicPr>
            <a:picLocks noChangeAspect="1" noChangeArrowheads="1"/>
          </p:cNvPicPr>
          <p:nvPr/>
        </p:nvPicPr>
        <p:blipFill>
          <a:blip r:embed="rId3" cstate="print"/>
          <a:srcRect/>
          <a:stretch>
            <a:fillRect/>
          </a:stretch>
        </p:blipFill>
        <p:spPr bwMode="auto">
          <a:xfrm>
            <a:off x="2762953" y="2924944"/>
            <a:ext cx="1385846" cy="1400771"/>
          </a:xfrm>
          <a:prstGeom prst="rect">
            <a:avLst/>
          </a:prstGeom>
          <a:noFill/>
        </p:spPr>
      </p:pic>
    </p:spTree>
  </p:cSld>
  <p:clrMapOvr>
    <a:masterClrMapping/>
  </p:clrMapOvr>
  <p:transition spd="slow">
    <p:comb/>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39552" y="980728"/>
            <a:ext cx="8136904" cy="5016758"/>
          </a:xfrm>
          <a:prstGeom prst="rect">
            <a:avLst/>
          </a:prstGeom>
          <a:solidFill>
            <a:schemeClr val="bg1">
              <a:lumMod val="95000"/>
            </a:schemeClr>
          </a:solidFill>
          <a:ln>
            <a:solidFill>
              <a:srgbClr val="0070C0"/>
            </a:solidFill>
          </a:ln>
        </p:spPr>
        <p:txBody>
          <a:bodyPr wrap="square">
            <a:spAutoFit/>
          </a:bodyPr>
          <a:lstStyle/>
          <a:p>
            <a:r>
              <a:rPr lang="it-IT" sz="2000" dirty="0"/>
              <a:t>Innanzitutto  si deve cominciare  a </a:t>
            </a:r>
            <a:r>
              <a:rPr lang="it-IT" sz="2000" b="1" dirty="0">
                <a:solidFill>
                  <a:srgbClr val="FF0000"/>
                </a:solidFill>
              </a:rPr>
              <a:t>risparmiare  l’acqua </a:t>
            </a:r>
            <a:r>
              <a:rPr lang="it-IT" sz="2000" dirty="0"/>
              <a:t>che va sempre più diminuendo a causa  dei cambiamenti climatici. Sentiamo molto spesso parlare di alluvioni, ma anche dell’aumento di fenomeni di siccità. E questo avviene non solo in zone che già di per sé sono povere di acqua – come appunto le zone dell’Africa o quelle vicine ai deserti – ma anche in Europa. Quindi avremo in futuro – secondo le stime – un aumento di questi fenomeni  di siccità sempre più intensi e sempre più prolungati.</a:t>
            </a:r>
          </a:p>
          <a:p>
            <a:r>
              <a:rPr lang="it-IT" sz="2000" b="1" dirty="0">
                <a:solidFill>
                  <a:srgbClr val="FF0000"/>
                </a:solidFill>
              </a:rPr>
              <a:t>Dobbiamo pertanto adottare noi stessi dei piccoli accorgimenti che ci permettano di non sprecare l’acqua.</a:t>
            </a:r>
          </a:p>
          <a:p>
            <a:r>
              <a:rPr lang="it-IT" sz="2000" b="1" dirty="0"/>
              <a:t>Abbiamo svolto un’indagine nelle nostre famiglie per scoprire come viene utilizzato questo bene prezioso nei vari momenti della giornata. Ecco le domande che abbiamo posto e la tabulazione dei dati raccolti.</a:t>
            </a:r>
          </a:p>
          <a:p>
            <a:r>
              <a:rPr lang="it-IT" sz="2000" b="1" dirty="0"/>
              <a:t>Dalla lettura dei dati e dalle riflessioni che ne sono scaturite è stato realizzato infine un decalogo di comportamenti corretti da seguire. </a:t>
            </a:r>
          </a:p>
          <a:p>
            <a:r>
              <a:rPr lang="it-IT" sz="2000" b="1" dirty="0"/>
              <a:t>Ecco i vari momenti del nostro lavoro:</a:t>
            </a:r>
          </a:p>
          <a:p>
            <a:endParaRPr lang="it-IT" sz="2000" b="1" dirty="0"/>
          </a:p>
        </p:txBody>
      </p:sp>
      <p:sp>
        <p:nvSpPr>
          <p:cNvPr id="5" name="CasellaDiTesto 4"/>
          <p:cNvSpPr txBox="1"/>
          <p:nvPr/>
        </p:nvSpPr>
        <p:spPr>
          <a:xfrm rot="10800000" flipV="1">
            <a:off x="1187624" y="260649"/>
            <a:ext cx="6912768" cy="461665"/>
          </a:xfrm>
          <a:prstGeom prst="rect">
            <a:avLst/>
          </a:prstGeom>
          <a:noFill/>
          <a:ln>
            <a:solidFill>
              <a:srgbClr val="FF0000"/>
            </a:solidFill>
          </a:ln>
        </p:spPr>
        <p:txBody>
          <a:bodyPr wrap="square" rtlCol="0">
            <a:spAutoFit/>
          </a:bodyPr>
          <a:lstStyle/>
          <a:p>
            <a:pPr algn="ctr"/>
            <a:r>
              <a:rPr lang="it-IT" sz="2400">
                <a:solidFill>
                  <a:srgbClr val="FF0000"/>
                </a:solidFill>
              </a:rPr>
              <a:t>Si può cominciare da …</a:t>
            </a:r>
            <a:endParaRPr lang="it-IT" sz="2400" dirty="0">
              <a:solidFill>
                <a:srgbClr val="FF0000"/>
              </a:solidFill>
            </a:endParaRPr>
          </a:p>
        </p:txBody>
      </p:sp>
    </p:spTree>
  </p:cSld>
  <p:clrMapOvr>
    <a:masterClrMapping/>
  </p:clrMapOvr>
  <p:transition spd="slow">
    <p:comb dir="vert"/>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87DACCA2-6DCF-4A05-8F92-2CE5D203D3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0858" y="225023"/>
            <a:ext cx="5062283" cy="6407952"/>
          </a:xfrm>
          <a:prstGeom prst="rect">
            <a:avLst/>
          </a:prstGeom>
          <a:ln w="12700">
            <a:solidFill>
              <a:srgbClr val="FF0000"/>
            </a:solidFill>
          </a:ln>
        </p:spPr>
      </p:pic>
      <p:sp>
        <p:nvSpPr>
          <p:cNvPr id="23"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063338"/>
      </p:ext>
    </p:extLst>
  </p:cSld>
  <p:clrMapOvr>
    <a:masterClrMapping/>
  </p:clrMapOvr>
  <p:transition spd="slow">
    <p:dissolve/>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4DD805B-2A7B-4ADA-9C4D-E0C9F192DB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16">
            <a:extLst>
              <a:ext uri="{FF2B5EF4-FFF2-40B4-BE49-F238E27FC236}">
                <a16:creationId xmlns:a16="http://schemas.microsoft.com/office/drawing/2014/main" id="{C664A566-6D08-4E84-9708-4916A20016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42" name="Freeform 5">
              <a:extLst>
                <a:ext uri="{FF2B5EF4-FFF2-40B4-BE49-F238E27FC236}">
                  <a16:creationId xmlns:a16="http://schemas.microsoft.com/office/drawing/2014/main" id="{871B622B-6E58-4933-88EC-99F28705F7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6">
              <a:extLst>
                <a:ext uri="{FF2B5EF4-FFF2-40B4-BE49-F238E27FC236}">
                  <a16:creationId xmlns:a16="http://schemas.microsoft.com/office/drawing/2014/main" id="{EE9A4681-AC1B-4ABC-9A1C-C7E7F08A00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F1EEAF4B-DA1A-4CC9-9CE4-587A9E2E17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8">
              <a:extLst>
                <a:ext uri="{FF2B5EF4-FFF2-40B4-BE49-F238E27FC236}">
                  <a16:creationId xmlns:a16="http://schemas.microsoft.com/office/drawing/2014/main" id="{4591EF24-12A6-499B-8074-7E3DFBE6E3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9">
              <a:extLst>
                <a:ext uri="{FF2B5EF4-FFF2-40B4-BE49-F238E27FC236}">
                  <a16:creationId xmlns:a16="http://schemas.microsoft.com/office/drawing/2014/main" id="{66866784-2E4F-4C28-BE67-875B71B7C1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0">
              <a:extLst>
                <a:ext uri="{FF2B5EF4-FFF2-40B4-BE49-F238E27FC236}">
                  <a16:creationId xmlns:a16="http://schemas.microsoft.com/office/drawing/2014/main" id="{752279D8-59CC-4821-B591-79994164FF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FB4FBA9C-1D3E-4B35-8A79-25478153F5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9428A193-740A-43D2-B875-80CB90AD91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3">
              <a:extLst>
                <a:ext uri="{FF2B5EF4-FFF2-40B4-BE49-F238E27FC236}">
                  <a16:creationId xmlns:a16="http://schemas.microsoft.com/office/drawing/2014/main" id="{92B2EFF8-5790-427A-ABED-1680FD133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4">
              <a:extLst>
                <a:ext uri="{FF2B5EF4-FFF2-40B4-BE49-F238E27FC236}">
                  <a16:creationId xmlns:a16="http://schemas.microsoft.com/office/drawing/2014/main" id="{782C5932-1596-43AA-BD7E-0F94FB8A96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5">
              <a:extLst>
                <a:ext uri="{FF2B5EF4-FFF2-40B4-BE49-F238E27FC236}">
                  <a16:creationId xmlns:a16="http://schemas.microsoft.com/office/drawing/2014/main" id="{EFC81310-1590-4DBE-BF0B-DADBCF9F88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6">
              <a:extLst>
                <a:ext uri="{FF2B5EF4-FFF2-40B4-BE49-F238E27FC236}">
                  <a16:creationId xmlns:a16="http://schemas.microsoft.com/office/drawing/2014/main" id="{968BA84E-DD0E-4FCD-8EDA-76DF8E09FB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7">
              <a:extLst>
                <a:ext uri="{FF2B5EF4-FFF2-40B4-BE49-F238E27FC236}">
                  <a16:creationId xmlns:a16="http://schemas.microsoft.com/office/drawing/2014/main" id="{1D3D7541-A0D9-4993-B691-D2D5B8B3EF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8">
              <a:extLst>
                <a:ext uri="{FF2B5EF4-FFF2-40B4-BE49-F238E27FC236}">
                  <a16:creationId xmlns:a16="http://schemas.microsoft.com/office/drawing/2014/main" id="{9FB31D01-8168-4494-8C2F-727E555AAF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9">
              <a:extLst>
                <a:ext uri="{FF2B5EF4-FFF2-40B4-BE49-F238E27FC236}">
                  <a16:creationId xmlns:a16="http://schemas.microsoft.com/office/drawing/2014/main" id="{8C455EEB-FD40-414D-A542-FB35DEB73C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0">
              <a:extLst>
                <a:ext uri="{FF2B5EF4-FFF2-40B4-BE49-F238E27FC236}">
                  <a16:creationId xmlns:a16="http://schemas.microsoft.com/office/drawing/2014/main" id="{F08F1FC1-956F-4494-BAFD-D504E93070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1">
              <a:extLst>
                <a:ext uri="{FF2B5EF4-FFF2-40B4-BE49-F238E27FC236}">
                  <a16:creationId xmlns:a16="http://schemas.microsoft.com/office/drawing/2014/main" id="{BEEDE1AA-8DCD-43D3-BC15-5748403148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2">
              <a:extLst>
                <a:ext uri="{FF2B5EF4-FFF2-40B4-BE49-F238E27FC236}">
                  <a16:creationId xmlns:a16="http://schemas.microsoft.com/office/drawing/2014/main" id="{E36CDA69-ED79-4DCF-9761-0B6134FA6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3">
              <a:extLst>
                <a:ext uri="{FF2B5EF4-FFF2-40B4-BE49-F238E27FC236}">
                  <a16:creationId xmlns:a16="http://schemas.microsoft.com/office/drawing/2014/main" id="{5F812C02-CFCB-47F4-B493-7753519FCA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8" name="Group 37">
            <a:extLst>
              <a:ext uri="{FF2B5EF4-FFF2-40B4-BE49-F238E27FC236}">
                <a16:creationId xmlns:a16="http://schemas.microsoft.com/office/drawing/2014/main" id="{B83678BA-0A50-4D51-9E9E-08BB66F83C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313" y="1186483"/>
            <a:ext cx="2866947" cy="4477933"/>
            <a:chOff x="807084" y="1186483"/>
            <a:chExt cx="3822597" cy="4477933"/>
          </a:xfrm>
        </p:grpSpPr>
        <p:sp>
          <p:nvSpPr>
            <p:cNvPr id="39" name="Rectangle 38">
              <a:extLst>
                <a:ext uri="{FF2B5EF4-FFF2-40B4-BE49-F238E27FC236}">
                  <a16:creationId xmlns:a16="http://schemas.microsoft.com/office/drawing/2014/main" id="{F1A8F65D-5E8F-4CA5-9240-1357120F9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a:extLst>
                <a:ext uri="{FF2B5EF4-FFF2-40B4-BE49-F238E27FC236}">
                  <a16:creationId xmlns:a16="http://schemas.microsoft.com/office/drawing/2014/main" id="{2A4731E5-DE5F-4215-9525-99426B3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478866D-C5E9-4968-BEF7-B1F030808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p:cNvSpPr>
            <a:spLocks noGrp="1"/>
          </p:cNvSpPr>
          <p:nvPr>
            <p:ph type="title"/>
          </p:nvPr>
        </p:nvSpPr>
        <p:spPr>
          <a:xfrm>
            <a:off x="671561" y="2075504"/>
            <a:ext cx="2740927" cy="2042725"/>
          </a:xfrm>
        </p:spPr>
        <p:txBody>
          <a:bodyPr vert="horz" lIns="91440" tIns="45720" rIns="91440" bIns="45720" rtlCol="0" anchor="b">
            <a:normAutofit/>
          </a:bodyPr>
          <a:lstStyle/>
          <a:p>
            <a:pPr>
              <a:lnSpc>
                <a:spcPct val="90000"/>
              </a:lnSpc>
            </a:pPr>
            <a:r>
              <a:rPr lang="en-US" sz="3300" kern="1200">
                <a:solidFill>
                  <a:srgbClr val="FFFFFE"/>
                </a:solidFill>
                <a:latin typeface="+mj-lt"/>
                <a:ea typeface="+mj-ea"/>
                <a:cs typeface="+mj-cs"/>
              </a:rPr>
              <a:t>TABULAZIONE DELLE RISPOSTE</a:t>
            </a:r>
          </a:p>
        </p:txBody>
      </p:sp>
      <p:sp>
        <p:nvSpPr>
          <p:cNvPr id="43" name="Rectangle 42">
            <a:extLst>
              <a:ext uri="{FF2B5EF4-FFF2-40B4-BE49-F238E27FC236}">
                <a16:creationId xmlns:a16="http://schemas.microsoft.com/office/drawing/2014/main" id="{9BF6EDB4-B4ED-4900-9E38-A7AE0EEEE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80112" y="-6706"/>
            <a:ext cx="5063887"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a:extLst>
              <a:ext uri="{FF2B5EF4-FFF2-40B4-BE49-F238E27FC236}">
                <a16:creationId xmlns:a16="http://schemas.microsoft.com/office/drawing/2014/main" id="{6CA83770-7969-40AE-99A5-75DFF9E1E2C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63538" y="320040"/>
            <a:ext cx="4499054" cy="6227064"/>
          </a:xfrm>
          <a:prstGeom prst="rect">
            <a:avLst/>
          </a:prstGeom>
          <a:ln w="12700">
            <a:solidFill>
              <a:schemeClr val="tx2"/>
            </a:solidFill>
          </a:ln>
        </p:spPr>
      </p:pic>
    </p:spTree>
    <p:extLst>
      <p:ext uri="{BB962C8B-B14F-4D97-AF65-F5344CB8AC3E}">
        <p14:creationId xmlns:p14="http://schemas.microsoft.com/office/powerpoint/2010/main" val="2646942427"/>
      </p:ext>
    </p:extLst>
  </p:cSld>
  <p:clrMapOvr>
    <a:masterClrMapping/>
  </p:clrMapOvr>
  <p:transition spd="slow">
    <p:dissolve/>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Isosceles Triangle 3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testo, ricevuta&#10;&#10;Descrizione generata automaticamente">
            <a:extLst>
              <a:ext uri="{FF2B5EF4-FFF2-40B4-BE49-F238E27FC236}">
                <a16:creationId xmlns:a16="http://schemas.microsoft.com/office/drawing/2014/main" id="{DA94C79F-346A-4502-AED3-7548E90F5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728" y="404665"/>
            <a:ext cx="4867739" cy="6084674"/>
          </a:xfrm>
          <a:prstGeom prst="rect">
            <a:avLst/>
          </a:prstGeom>
          <a:ln w="12700">
            <a:solidFill>
              <a:srgbClr val="002060"/>
            </a:solidFill>
          </a:ln>
        </p:spPr>
      </p:pic>
      <p:sp>
        <p:nvSpPr>
          <p:cNvPr id="38" name="Isosceles Triangle 3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368019"/>
      </p:ext>
    </p:extLst>
  </p:cSld>
  <p:clrMapOvr>
    <a:masterClrMapping/>
  </p:clrMapOvr>
  <p:transition spd="slow">
    <p:dissolv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83568" y="476672"/>
            <a:ext cx="7992888" cy="461665"/>
          </a:xfrm>
          <a:prstGeom prst="rect">
            <a:avLst/>
          </a:prstGeom>
          <a:noFill/>
        </p:spPr>
        <p:txBody>
          <a:bodyPr wrap="square" rtlCol="0">
            <a:spAutoFit/>
          </a:bodyPr>
          <a:lstStyle/>
          <a:p>
            <a:pPr algn="ctr"/>
            <a:r>
              <a:rPr lang="it-IT" sz="2400">
                <a:solidFill>
                  <a:srgbClr val="FF0000"/>
                </a:solidFill>
              </a:rPr>
              <a:t>IL  DECALOGO PER  IL  RISPARMIO  DELL’ ACQUA</a:t>
            </a:r>
            <a:endParaRPr lang="it-IT" sz="2400" dirty="0">
              <a:solidFill>
                <a:srgbClr val="FF0000"/>
              </a:solidFill>
            </a:endParaRPr>
          </a:p>
        </p:txBody>
      </p:sp>
      <p:sp>
        <p:nvSpPr>
          <p:cNvPr id="7" name="Rettangolo 6"/>
          <p:cNvSpPr/>
          <p:nvPr/>
        </p:nvSpPr>
        <p:spPr>
          <a:xfrm rot="10800000" flipV="1">
            <a:off x="4860032" y="4957660"/>
            <a:ext cx="4104456" cy="1323439"/>
          </a:xfrm>
          <a:prstGeom prst="rect">
            <a:avLst/>
          </a:prstGeom>
          <a:ln>
            <a:solidFill>
              <a:schemeClr val="tx2">
                <a:lumMod val="60000"/>
                <a:lumOff val="40000"/>
              </a:schemeClr>
            </a:solidFill>
          </a:ln>
        </p:spPr>
        <p:txBody>
          <a:bodyPr wrap="square">
            <a:spAutoFit/>
          </a:bodyPr>
          <a:lstStyle/>
          <a:p>
            <a:r>
              <a:rPr lang="it-IT" sz="2000" b="1" dirty="0"/>
              <a:t>2)       </a:t>
            </a:r>
            <a:r>
              <a:rPr lang="it-IT" sz="2000" dirty="0"/>
              <a:t>Tieni i rubinetti aperti </a:t>
            </a:r>
            <a:r>
              <a:rPr lang="it-IT" sz="2000" dirty="0">
                <a:solidFill>
                  <a:srgbClr val="FF0000"/>
                </a:solidFill>
              </a:rPr>
              <a:t>SOLO IL    TEMPO STRETTAMENTE NECESSARIO </a:t>
            </a:r>
            <a:r>
              <a:rPr lang="it-IT" sz="2000" dirty="0"/>
              <a:t>mentre ci si lava i denti, si fa lo shampoo o ci si insapona</a:t>
            </a:r>
            <a:r>
              <a:rPr lang="it-IT" sz="2000" dirty="0">
                <a:solidFill>
                  <a:srgbClr val="FF0000"/>
                </a:solidFill>
              </a:rPr>
              <a:t>. </a:t>
            </a:r>
          </a:p>
        </p:txBody>
      </p:sp>
      <p:sp>
        <p:nvSpPr>
          <p:cNvPr id="8" name="CasellaDiTesto 7"/>
          <p:cNvSpPr txBox="1"/>
          <p:nvPr/>
        </p:nvSpPr>
        <p:spPr>
          <a:xfrm>
            <a:off x="323528" y="4941168"/>
            <a:ext cx="4104456" cy="1323439"/>
          </a:xfrm>
          <a:prstGeom prst="rect">
            <a:avLst/>
          </a:prstGeom>
          <a:noFill/>
          <a:ln>
            <a:solidFill>
              <a:srgbClr val="00B0F0"/>
            </a:solidFill>
          </a:ln>
        </p:spPr>
        <p:txBody>
          <a:bodyPr wrap="square" rtlCol="0">
            <a:spAutoFit/>
          </a:bodyPr>
          <a:lstStyle/>
          <a:p>
            <a:pPr marL="457200" indent="-457200"/>
            <a:r>
              <a:rPr lang="it-IT" sz="2000" b="1" dirty="0"/>
              <a:t> 1)    </a:t>
            </a:r>
            <a:r>
              <a:rPr lang="it-IT" sz="2000" dirty="0"/>
              <a:t>Utilizza la doccia invece della vasca da bagno. Fa consumare 50 litri invece di 150.</a:t>
            </a:r>
          </a:p>
          <a:p>
            <a:pPr marL="457200" indent="-457200"/>
            <a:r>
              <a:rPr lang="it-IT" sz="2000" dirty="0"/>
              <a:t>        </a:t>
            </a:r>
            <a:r>
              <a:rPr lang="it-IT" sz="2000" dirty="0">
                <a:solidFill>
                  <a:srgbClr val="FF0000"/>
                </a:solidFill>
              </a:rPr>
              <a:t>UN BEL RISPARMIO!</a:t>
            </a:r>
          </a:p>
        </p:txBody>
      </p:sp>
      <p:pic>
        <p:nvPicPr>
          <p:cNvPr id="10243" name="Picture 3" descr="C:\Users\Notebook\Pictures\ControlCenter4\Scan\Domanda22042021_0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3" y="1510464"/>
            <a:ext cx="4499427" cy="3240360"/>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10245" name="Picture 5" descr="C:\Users\Notebook\Pictures\ControlCenter4\Scan\Domanda22042021_0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906364"/>
            <a:ext cx="2921341" cy="3812487"/>
          </a:xfrm>
          <a:prstGeom prst="rect">
            <a:avLst/>
          </a:prstGeom>
          <a:noFill/>
          <a:ln w="12700">
            <a:solidFill>
              <a:srgbClr val="00B0F0"/>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611560" y="4149080"/>
            <a:ext cx="4032448" cy="2246769"/>
          </a:xfrm>
          <a:prstGeom prst="rect">
            <a:avLst/>
          </a:prstGeom>
          <a:noFill/>
          <a:ln>
            <a:solidFill>
              <a:srgbClr val="FF0000"/>
            </a:solidFill>
          </a:ln>
        </p:spPr>
        <p:txBody>
          <a:bodyPr wrap="square" rtlCol="0">
            <a:spAutoFit/>
          </a:bodyPr>
          <a:lstStyle/>
          <a:p>
            <a:r>
              <a:rPr lang="it-IT" sz="2000" b="1" dirty="0"/>
              <a:t>3)</a:t>
            </a:r>
            <a:r>
              <a:rPr lang="it-IT" sz="2000" dirty="0"/>
              <a:t> Installa il </a:t>
            </a:r>
            <a:r>
              <a:rPr lang="it-IT" sz="2000" dirty="0" err="1"/>
              <a:t>frangigetto</a:t>
            </a:r>
            <a:r>
              <a:rPr lang="it-IT" sz="2000" dirty="0"/>
              <a:t> ai rubinetti (un piccolo miscelatore che mescola aria all’acqua e permette di ottenere un getto soddisfacente utilizzando meno acqua).</a:t>
            </a:r>
          </a:p>
          <a:p>
            <a:r>
              <a:rPr lang="it-IT" sz="2000" dirty="0">
                <a:solidFill>
                  <a:srgbClr val="FF0000"/>
                </a:solidFill>
              </a:rPr>
              <a:t>FA RISPARMIARE MOLTO E COSTA POCO</a:t>
            </a:r>
            <a:r>
              <a:rPr lang="it-IT" dirty="0">
                <a:solidFill>
                  <a:srgbClr val="FF0000"/>
                </a:solidFill>
              </a:rPr>
              <a:t>.</a:t>
            </a:r>
          </a:p>
        </p:txBody>
      </p:sp>
      <p:sp>
        <p:nvSpPr>
          <p:cNvPr id="8" name="CasellaDiTesto 7"/>
          <p:cNvSpPr txBox="1"/>
          <p:nvPr/>
        </p:nvSpPr>
        <p:spPr>
          <a:xfrm>
            <a:off x="5004048" y="4149080"/>
            <a:ext cx="3672408" cy="1631216"/>
          </a:xfrm>
          <a:prstGeom prst="rect">
            <a:avLst/>
          </a:prstGeom>
          <a:noFill/>
          <a:ln>
            <a:solidFill>
              <a:srgbClr val="FF0000"/>
            </a:solidFill>
          </a:ln>
        </p:spPr>
        <p:txBody>
          <a:bodyPr wrap="square" rtlCol="0">
            <a:spAutoFit/>
          </a:bodyPr>
          <a:lstStyle/>
          <a:p>
            <a:r>
              <a:rPr lang="it-IT" sz="2000" b="1" dirty="0"/>
              <a:t>4)</a:t>
            </a:r>
            <a:r>
              <a:rPr lang="it-IT" sz="2000" dirty="0"/>
              <a:t> Mantieni i rubinetti e gli altri impianti idrici in efficienza riparando subito le perdite.</a:t>
            </a:r>
          </a:p>
          <a:p>
            <a:r>
              <a:rPr lang="it-IT" sz="2000" dirty="0">
                <a:solidFill>
                  <a:srgbClr val="FF0000"/>
                </a:solidFill>
              </a:rPr>
              <a:t>EVITA DISPERSIONI D’ ACQUA INUTILI E COSTOSE !</a:t>
            </a:r>
          </a:p>
        </p:txBody>
      </p:sp>
      <p:pic>
        <p:nvPicPr>
          <p:cNvPr id="3" name="Immagine 2" descr="Immagine che contiene giocattolo&#10;&#10;Descrizione generata automaticamente">
            <a:extLst>
              <a:ext uri="{FF2B5EF4-FFF2-40B4-BE49-F238E27FC236}">
                <a16:creationId xmlns:a16="http://schemas.microsoft.com/office/drawing/2014/main" id="{8E69900F-D2F8-447C-ADA6-ACDEBD2F92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392655"/>
            <a:ext cx="3515956" cy="3513996"/>
          </a:xfrm>
          <a:prstGeom prst="rect">
            <a:avLst/>
          </a:prstGeom>
          <a:ln w="12700">
            <a:solidFill>
              <a:srgbClr val="FF0000"/>
            </a:solidFill>
          </a:ln>
        </p:spPr>
      </p:pic>
      <p:pic>
        <p:nvPicPr>
          <p:cNvPr id="5" name="Immagine 4">
            <a:extLst>
              <a:ext uri="{FF2B5EF4-FFF2-40B4-BE49-F238E27FC236}">
                <a16:creationId xmlns:a16="http://schemas.microsoft.com/office/drawing/2014/main" id="{798EF2E0-7ECF-4FBA-9083-9316CE4F6C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8308" y="336691"/>
            <a:ext cx="3237782" cy="3569960"/>
          </a:xfrm>
          <a:prstGeom prst="rect">
            <a:avLst/>
          </a:prstGeom>
          <a:ln>
            <a:solidFill>
              <a:srgbClr val="FF0000"/>
            </a:solidFill>
          </a:ln>
        </p:spPr>
      </p:pic>
    </p:spTree>
  </p:cSld>
  <p:clrMapOvr>
    <a:masterClrMapping/>
  </p:clrMapOvr>
  <p:transition spd="slow">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23528" y="4509120"/>
            <a:ext cx="4032448" cy="1938992"/>
          </a:xfrm>
          <a:prstGeom prst="rect">
            <a:avLst/>
          </a:prstGeom>
          <a:noFill/>
          <a:ln>
            <a:solidFill>
              <a:srgbClr val="00B050"/>
            </a:solidFill>
          </a:ln>
        </p:spPr>
        <p:txBody>
          <a:bodyPr wrap="square" rtlCol="0">
            <a:spAutoFit/>
          </a:bodyPr>
          <a:lstStyle/>
          <a:p>
            <a:r>
              <a:rPr lang="it-IT" sz="2000" b="1" dirty="0"/>
              <a:t>5)</a:t>
            </a:r>
            <a:r>
              <a:rPr lang="it-IT" sz="2000" dirty="0"/>
              <a:t> Installa uno </a:t>
            </a:r>
            <a:r>
              <a:rPr lang="it-IT" sz="2000" dirty="0">
                <a:solidFill>
                  <a:srgbClr val="FF0000"/>
                </a:solidFill>
              </a:rPr>
              <a:t>SCIACQUONE CON DUE TASTI</a:t>
            </a:r>
            <a:r>
              <a:rPr lang="it-IT" sz="2000" dirty="0"/>
              <a:t> per due differenti volumi d’acqua, a seconda delle esigenze;  è un altro modo semplice per non sprecare e </a:t>
            </a:r>
            <a:r>
              <a:rPr lang="it-IT" sz="2000" dirty="0">
                <a:solidFill>
                  <a:srgbClr val="FF0000"/>
                </a:solidFill>
              </a:rPr>
              <a:t>UTILIZZARE L’ACQUA CON INTELLIGENZA</a:t>
            </a:r>
            <a:r>
              <a:rPr lang="it-IT" dirty="0">
                <a:solidFill>
                  <a:srgbClr val="FF0000"/>
                </a:solidFill>
              </a:rPr>
              <a:t>.</a:t>
            </a:r>
          </a:p>
        </p:txBody>
      </p:sp>
      <p:sp>
        <p:nvSpPr>
          <p:cNvPr id="8" name="CasellaDiTesto 7"/>
          <p:cNvSpPr txBox="1"/>
          <p:nvPr/>
        </p:nvSpPr>
        <p:spPr>
          <a:xfrm>
            <a:off x="4716016" y="4509120"/>
            <a:ext cx="4248472" cy="1631216"/>
          </a:xfrm>
          <a:prstGeom prst="rect">
            <a:avLst/>
          </a:prstGeom>
          <a:noFill/>
          <a:ln>
            <a:solidFill>
              <a:srgbClr val="00B050"/>
            </a:solidFill>
          </a:ln>
        </p:spPr>
        <p:txBody>
          <a:bodyPr wrap="square" rtlCol="0">
            <a:spAutoFit/>
          </a:bodyPr>
          <a:lstStyle/>
          <a:p>
            <a:r>
              <a:rPr lang="it-IT" sz="2000" b="1" dirty="0"/>
              <a:t>6) </a:t>
            </a:r>
            <a:r>
              <a:rPr lang="it-IT" sz="2000" dirty="0">
                <a:solidFill>
                  <a:srgbClr val="FF0000"/>
                </a:solidFill>
              </a:rPr>
              <a:t>LAVA LA MACCHINA </a:t>
            </a:r>
            <a:r>
              <a:rPr lang="it-IT" sz="2000" dirty="0"/>
              <a:t>soltanto quando è necessario e possibilmente con un secchio. </a:t>
            </a:r>
          </a:p>
          <a:p>
            <a:r>
              <a:rPr lang="it-IT" sz="2000" dirty="0">
                <a:solidFill>
                  <a:srgbClr val="FF0000"/>
                </a:solidFill>
              </a:rPr>
              <a:t>FA RISPARMIARE MOLTISSIMA ACQUA,</a:t>
            </a:r>
            <a:r>
              <a:rPr lang="it-IT" sz="2000" dirty="0"/>
              <a:t> circa 130 litri a lavaggio.</a:t>
            </a:r>
          </a:p>
        </p:txBody>
      </p:sp>
      <p:pic>
        <p:nvPicPr>
          <p:cNvPr id="1027" name="Picture 3" descr="C:\Users\Notebook\Pictures\ControlCenter4\Scan\Carta servizi retro14092020_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5488" y="188640"/>
            <a:ext cx="4525758" cy="3938035"/>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3" name="Picture 3" descr="C:\Users\Notebook\Pictures\ControlCenter4\Scan\Carta servizi retro14092020_0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301" y="409888"/>
            <a:ext cx="4130675" cy="3525837"/>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slow">
    <p:diamond/>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4365104"/>
            <a:ext cx="4104457" cy="2523768"/>
          </a:xfrm>
          <a:prstGeom prst="rect">
            <a:avLst/>
          </a:prstGeom>
          <a:noFill/>
          <a:ln>
            <a:solidFill>
              <a:schemeClr val="accent6">
                <a:lumMod val="75000"/>
              </a:schemeClr>
            </a:solidFill>
          </a:ln>
        </p:spPr>
        <p:txBody>
          <a:bodyPr wrap="square" rtlCol="0">
            <a:spAutoFit/>
          </a:bodyPr>
          <a:lstStyle/>
          <a:p>
            <a:r>
              <a:rPr lang="it-IT" sz="2000" b="1" dirty="0"/>
              <a:t>7)</a:t>
            </a:r>
            <a:r>
              <a:rPr lang="it-IT" dirty="0">
                <a:solidFill>
                  <a:srgbClr val="FF0000"/>
                </a:solidFill>
              </a:rPr>
              <a:t>RICICLA TUTTA L’ACQUA POSSIBILE</a:t>
            </a:r>
            <a:r>
              <a:rPr lang="it-IT" dirty="0"/>
              <a:t>: </a:t>
            </a:r>
            <a:r>
              <a:rPr lang="it-IT" sz="2000" dirty="0"/>
              <a:t>quella fatta scorrere mentre si aspetta che venga calda, quella usata per cuocere la pasta, quella usata per sciacquare frutta e verdura. Anche quest’acqua è preziosa e, ad esempio, può essere benissimo </a:t>
            </a:r>
            <a:r>
              <a:rPr lang="it-IT" dirty="0">
                <a:solidFill>
                  <a:srgbClr val="FF0000"/>
                </a:solidFill>
              </a:rPr>
              <a:t>UTILIZZATA PER INNAFFIARE LE PIANTE!</a:t>
            </a:r>
          </a:p>
        </p:txBody>
      </p:sp>
      <p:sp>
        <p:nvSpPr>
          <p:cNvPr id="5" name="CasellaDiTesto 4"/>
          <p:cNvSpPr txBox="1"/>
          <p:nvPr/>
        </p:nvSpPr>
        <p:spPr>
          <a:xfrm>
            <a:off x="4860033" y="4437112"/>
            <a:ext cx="3816422" cy="1631216"/>
          </a:xfrm>
          <a:prstGeom prst="rect">
            <a:avLst/>
          </a:prstGeom>
          <a:noFill/>
          <a:ln>
            <a:solidFill>
              <a:schemeClr val="accent6"/>
            </a:solidFill>
          </a:ln>
        </p:spPr>
        <p:txBody>
          <a:bodyPr wrap="square" rtlCol="0">
            <a:spAutoFit/>
          </a:bodyPr>
          <a:lstStyle/>
          <a:p>
            <a:r>
              <a:rPr lang="it-IT" sz="2000" b="1" dirty="0"/>
              <a:t>8)</a:t>
            </a:r>
            <a:r>
              <a:rPr lang="it-IT" sz="2000" dirty="0"/>
              <a:t> Quando lavi i piatti a mano </a:t>
            </a:r>
            <a:r>
              <a:rPr lang="it-IT" dirty="0">
                <a:solidFill>
                  <a:srgbClr val="FF0000"/>
                </a:solidFill>
              </a:rPr>
              <a:t>NON LASCIAR SCORRERE L’ACQUA,</a:t>
            </a:r>
            <a:r>
              <a:rPr lang="it-IT" sz="2000" dirty="0">
                <a:solidFill>
                  <a:srgbClr val="FF0000"/>
                </a:solidFill>
              </a:rPr>
              <a:t> </a:t>
            </a:r>
            <a:r>
              <a:rPr lang="it-IT" sz="2000" dirty="0"/>
              <a:t>ma riempi una bacinella utilizzando solo quella strettamente necessaria.</a:t>
            </a:r>
          </a:p>
        </p:txBody>
      </p:sp>
      <p:pic>
        <p:nvPicPr>
          <p:cNvPr id="3" name="Picture 2" descr="C:\Users\Notebook\Pictures\ControlCenter4\Scan\CV19022020_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3530"/>
            <a:ext cx="3955653" cy="3963541"/>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4" name="Picture 3" descr="C:\Users\Notebook\Pictures\ControlCenter4\Scan\CV19022020_0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9696" y="113529"/>
            <a:ext cx="3995707" cy="3963541"/>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8"/>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51520" y="4509120"/>
            <a:ext cx="4248472" cy="1323439"/>
          </a:xfrm>
          <a:prstGeom prst="rect">
            <a:avLst/>
          </a:prstGeom>
          <a:noFill/>
          <a:ln>
            <a:solidFill>
              <a:schemeClr val="accent4">
                <a:lumMod val="75000"/>
              </a:schemeClr>
            </a:solidFill>
          </a:ln>
        </p:spPr>
        <p:txBody>
          <a:bodyPr wrap="square" rtlCol="0">
            <a:spAutoFit/>
          </a:bodyPr>
          <a:lstStyle/>
          <a:p>
            <a:r>
              <a:rPr lang="it-IT" sz="2000" b="1" dirty="0"/>
              <a:t>9)</a:t>
            </a:r>
            <a:r>
              <a:rPr lang="it-IT" sz="2000" dirty="0">
                <a:solidFill>
                  <a:srgbClr val="FF0000"/>
                </a:solidFill>
              </a:rPr>
              <a:t> NON INNAFFIARE LE PIANTE AL MATTINO O NEL POMERIGGIO </a:t>
            </a:r>
            <a:r>
              <a:rPr lang="it-IT" sz="2000" dirty="0"/>
              <a:t>, ma alla sera, quando si riduce al minimo l’evaporazione dell’acqua.</a:t>
            </a:r>
          </a:p>
        </p:txBody>
      </p:sp>
      <p:sp>
        <p:nvSpPr>
          <p:cNvPr id="7" name="CasellaDiTesto 6"/>
          <p:cNvSpPr txBox="1"/>
          <p:nvPr/>
        </p:nvSpPr>
        <p:spPr>
          <a:xfrm>
            <a:off x="4799616" y="4509120"/>
            <a:ext cx="4092864" cy="1631216"/>
          </a:xfrm>
          <a:prstGeom prst="rect">
            <a:avLst/>
          </a:prstGeom>
          <a:noFill/>
          <a:ln>
            <a:solidFill>
              <a:srgbClr val="7030A0"/>
            </a:solidFill>
          </a:ln>
        </p:spPr>
        <p:txBody>
          <a:bodyPr wrap="square" rtlCol="0">
            <a:spAutoFit/>
          </a:bodyPr>
          <a:lstStyle/>
          <a:p>
            <a:r>
              <a:rPr lang="it-IT" sz="2000" b="1" dirty="0"/>
              <a:t>10) </a:t>
            </a:r>
            <a:r>
              <a:rPr lang="it-IT" sz="2000" dirty="0"/>
              <a:t>Se puoi </a:t>
            </a:r>
            <a:r>
              <a:rPr lang="it-IT" sz="2000" dirty="0">
                <a:solidFill>
                  <a:srgbClr val="FF0000"/>
                </a:solidFill>
              </a:rPr>
              <a:t>INSTALLA UNA PICCOLA CISTERNA IN GIARDINO;</a:t>
            </a:r>
            <a:r>
              <a:rPr lang="it-IT" sz="2000" dirty="0"/>
              <a:t>   l’acqua piovana, raccolta dalle grondaie, può essere conservata e riutilizzata per innaffiare le piante.</a:t>
            </a:r>
          </a:p>
        </p:txBody>
      </p:sp>
      <p:pic>
        <p:nvPicPr>
          <p:cNvPr id="3" name="Immagine 2" descr="Immagine che contiene testo, tessuto&#10;&#10;Descrizione generata automaticamente">
            <a:extLst>
              <a:ext uri="{FF2B5EF4-FFF2-40B4-BE49-F238E27FC236}">
                <a16:creationId xmlns:a16="http://schemas.microsoft.com/office/drawing/2014/main" id="{52AD56A9-1917-4907-8BA5-F54698C7F6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739" y="243178"/>
            <a:ext cx="3968490" cy="4049917"/>
          </a:xfrm>
          <a:prstGeom prst="rect">
            <a:avLst/>
          </a:prstGeom>
          <a:ln w="19050">
            <a:solidFill>
              <a:srgbClr val="7030A0"/>
            </a:solidFill>
          </a:ln>
        </p:spPr>
      </p:pic>
      <p:pic>
        <p:nvPicPr>
          <p:cNvPr id="5" name="Immagine 4" descr="Immagine che contiene testo&#10;&#10;Descrizione generata automaticamente">
            <a:extLst>
              <a:ext uri="{FF2B5EF4-FFF2-40B4-BE49-F238E27FC236}">
                <a16:creationId xmlns:a16="http://schemas.microsoft.com/office/drawing/2014/main" id="{15D2E0C1-6622-4C56-94EA-0FAC0C28B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9616" y="237870"/>
            <a:ext cx="3960440" cy="4049917"/>
          </a:xfrm>
          <a:prstGeom prst="rect">
            <a:avLst/>
          </a:prstGeom>
          <a:ln w="19050">
            <a:solidFill>
              <a:srgbClr val="7030A0"/>
            </a:solidFill>
          </a:ln>
        </p:spPr>
      </p:pic>
    </p:spTree>
  </p:cSld>
  <p:clrMapOvr>
    <a:masterClrMapping/>
  </p:clrMapOvr>
  <p:transition spd="slow">
    <p:strips dir="rd"/>
  </p:transition>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16351</TotalTime>
  <Words>5371</Words>
  <Application>Microsoft Macintosh PowerPoint</Application>
  <PresentationFormat>Presentazione su schermo (4:3)</PresentationFormat>
  <Paragraphs>380</Paragraphs>
  <Slides>100</Slides>
  <Notes>5</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100</vt:i4>
      </vt:variant>
    </vt:vector>
  </HeadingPairs>
  <TitlesOfParts>
    <vt:vector size="104" baseType="lpstr">
      <vt:lpstr>Arial</vt:lpstr>
      <vt:lpstr>Calibri</vt:lpstr>
      <vt:lpstr>Verdana</vt:lpstr>
      <vt:lpstr>Tema di Office</vt:lpstr>
      <vt:lpstr>ACQUA SENZA FRONTIERE Le origini, gli usi, i consumi dell’acqua, la sua disponibilità  nel mondo e la sua salvaguardia.</vt:lpstr>
      <vt:lpstr>Si dice: FACILE COME BERE UN BICCHIERE D’ACQUA. E’ proprio così ? </vt:lpstr>
      <vt:lpstr>  Lo scarso anno, nell’ambito del progetto di scienze,  avevamo letto «L’acqua e il mistero di Maripura», una fiaba poetica e misteriosa che racconta il valore dell’acqua come bene prezioso.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 ACQUA  E’ DI TUTTI E VA USATA CON MISURA PERCHE,’ SENZA, NON SI PUO’ VIVERE». Dalle parole di Samina , ascoltate lo scorso anno, è iniziato il nostro percorso di conoscenza sull’acqua e di riflessione sul suo valore come bene comune dell’umanità e diritto di tutti.  Quest’anno  abbiamo continuato e approfondito tale percorso con il nuovo progetto «Acqua senza frontiere»</vt:lpstr>
      <vt:lpstr> PERCHE’ C’E’ ACQUA SULLA TERRA? Circa 3  miliardi di anni fa la Terra era  un  deserto senza vita ricoperta quasi interamente da vulcani. Questi, in continua eruzione immettevano nell’atmosfera grandi quantità di vapore. Quando la terra si raffreddò, il vapore si condensò e si trasformò in pioggia. Piovve ininterrottamente per  migliaia di anni e la Terra si trasformò in un’immensa distesa di acqua e di rocce. L’atmosfera era irrespirabile. Per questo i primi esseri viventi sono nati nell’acqua.</vt:lpstr>
      <vt:lpstr>LA TERRA PRIMORDIALE  DISEGNATA  DA NOI</vt:lpstr>
      <vt:lpstr>  Dall’acqua nasce la vita e la vita nasce nell’acqua. Le prime forme di vita si sono create proprio negli oceani primordiali. Dapprima erano semplici cellule, poi sono diventati organismi più complessi e hanno colonizzato le grandi distese di acqua. Tuttavia non è stato un passaggio veloce: sono passati miliardi di anni prima che la vita fosse in grado di passare dall’acqua all’aria e poi alla terra.</vt:lpstr>
      <vt:lpstr>Il ciclo dell’acqua: da allora l’acqua si ricicla di continuo. Ma in che modo? L’acqua dei mari, dei laghi e dei fiumi, riscaldata dal calore del sole, evapora nell’atmosfera cioè si trasforma in vapore acqueo e sale in alto. Quando incontra masse d’aria fredda condensa (cioè si trasforma in piccole gocce d’acqua) formando le nubi e precipitando sotto forma di pioggia o di neve. Così ritorna sulla superficie terrestre e quindi nei mari.                         </vt:lpstr>
      <vt:lpstr>   ECCO LA MOLECOLA DELLA VITA : LA  MOLECOLA  D’ACQUA Gli scienziati hanno chiamato l’acqua monossido di idrogeno. Il suo simbolo è H2O (H sta per idrogeno, O sta per ossigeno). La molecola dell’acqua infatti è composta da una parte di ossigeno (O) e due parti di idrogeno (H2) legate tra loro in modo così buffo da sembrare la “faccia di un topolino”.  Ciò che le tiene unite è l’elettricità. https://www.youtube.com/watch?v=P3O57k9ZnHU </vt:lpstr>
      <vt:lpstr>L’acqua è fonte di vita perché: NOI SIAMO FATTI DI ACQUA!  Tutte le nostre cellule, cioè le particelle che costituiscono ogni essere vivente, contengono acqua. </vt:lpstr>
      <vt:lpstr>Tutti gli esseri viventi contengono acqua, ma in quantità variabile. </vt:lpstr>
      <vt:lpstr>  Ogni giorno, quando corriamo o svolgiamo una normale attività fisica, il nostro organismo perde l’acqua da cui è costituito. Per reintegrare bisogna bere almeno due litri di acqua al giorno. Anche quando mangiamo ci procuriamo l’acqua necessaria per il nostro organismo. PERCHE’? Molti cibi. Soprattutto la frutta e la verdura, contengono grandi quantità di acqua. Ed anche i cibi solidi.     </vt:lpstr>
      <vt:lpstr>SARA’ PROPRIO VERO?   SPERIMENTIAMO…</vt:lpstr>
      <vt:lpstr>ABBIAMO  RAPPRESENTATO I NOSTRI ESPERIMENTI</vt:lpstr>
      <vt:lpstr>PER FARE TUTTO CI VUOLE …L’ACQUA!</vt:lpstr>
      <vt:lpstr>L’acqua, strumento di igiene</vt:lpstr>
      <vt:lpstr>COME LAVARSI LE MANI al tempo di una canzone</vt:lpstr>
      <vt:lpstr>Se non hai a disposizione acqua e sapone puoi frizionare le mani con la soluzione alcolica Durata: 20-30 secondi</vt:lpstr>
      <vt:lpstr>QUANDO LAVARSI  LE MANI</vt:lpstr>
      <vt:lpstr>L’acqua è tutta uguale?</vt:lpstr>
      <vt:lpstr>Presentazione standard di PowerPoint</vt:lpstr>
      <vt:lpstr>L’IMPORTANZA DELL’ACQUA DOLCE L’acqua dolce è indispensabile alla vita sulla terraferma, ma la maggior parte di acqua che ricopre  il nostro pianeta è salata (mari). Soltanto  il 2,5 per cento è dolce: è costituita da laghi e fiumi  oppure è imprigionata nelle calotte glaciali e nel sottosuolo.</vt:lpstr>
      <vt:lpstr>GLI USI DELL’ ACQUA  L’acqua è indispensabile in agricoltura</vt:lpstr>
      <vt:lpstr>Lomellina, terra d’acqua</vt:lpstr>
      <vt:lpstr> ALLEVAMENTO DEL BESTIAME E ACQUA L’acqua è utilizzata per l’allevamento del bestiame: è necessaria ad abbeverare gli animali e  per pulire le stalle. Una vacca da latte beve 200 litri di acqua al giorno, 50 litri un bovino o un cavallo, 20 litri un maiale e circa 10 una pecora.</vt:lpstr>
      <vt:lpstr> Acqua e industria L’uomo usa l’acqua anche nell’industria per produrre i vari prodotti e per pulire e raffreddare i macchinari. </vt:lpstr>
      <vt:lpstr>   Il grafico che abbiamo costruito ci fa capire che …  L’attività che richiede la maggior quantità di acqua è l’agricoltura, seguita dall’industria e infine  dagli usi domestici delle persone.  ostruito</vt:lpstr>
      <vt:lpstr>GLI USI DOMESTICI DELL’ACQUA: a questo scopo si utilizza il 10% di acqua Osservando il grafico abbiamo scoperto per quali attività domestiche si consuma più acqua e per quali se ne consuma di meno.  </vt:lpstr>
      <vt:lpstr>Presentazione standard di PowerPoint</vt:lpstr>
      <vt:lpstr>SPERIMENTIAMO: IL PRINCIPIO DEI VASI COMUNICANTI (scopriamo come fa l’acqua a salire in alto attraverso le tubature fino ai nostri rubinetti)</vt:lpstr>
      <vt:lpstr>STIAMO SPERIMENTANDO…</vt:lpstr>
      <vt:lpstr>Nel mondo i consumi d’acqua continuano ad aumentare perché la popolazione mondiale cresce di continuo. L’acqua è sempre di più un bene prezioso e indispensabile. I CONSUMI DI ACQUA IN ALCUNI STATI DEL MONDO</vt:lpstr>
      <vt:lpstr>Presentazione standard di PowerPoint</vt:lpstr>
      <vt:lpstr>LA MAPPA DELLA SETE NEL MONDO Attraverso l’uso di colori che vanno dal verde al rosso scuro, la mappa ci ha permesso  di vedere le aree del globo che più soffrono per la scarsità di questo bene prezioso. </vt:lpstr>
      <vt:lpstr>Le cause della scarsità d’acqua</vt:lpstr>
      <vt:lpstr>Le cause della scarsità d’acqua: la nostra mappa.</vt:lpstr>
      <vt:lpstr> CONSEGUENZE DELLA SCARSITA’ D’ACQUA IN AGRICOLTURA. </vt:lpstr>
      <vt:lpstr>Presentazione standard di PowerPoint</vt:lpstr>
      <vt:lpstr>Presentazione standard di PowerPoint</vt:lpstr>
      <vt:lpstr>Presentazione standard di PowerPoint</vt:lpstr>
      <vt:lpstr>Presentazione standard di PowerPoint</vt:lpstr>
      <vt:lpstr>ANCHE NOI  ABBIAMO VOLUTO RAPPRESENTARE LA FATICA DELLE DONNE NEL PORTARE L’ACQUA AI LORO VILLAGGI.</vt:lpstr>
      <vt:lpstr>La storia di Ndahambela (fonte: Unicef)</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RISOLUZIONE DELL’ ASSEMBLEA DELLE NAZIONI UNITE (28/07/2010)</vt:lpstr>
      <vt:lpstr>Presentazione standard di PowerPoint</vt:lpstr>
      <vt:lpstr>Presentazione standard di PowerPoint</vt:lpstr>
      <vt:lpstr>22 marzo : Giornata mondiale dell’acqua “Chiunque tu sia, dovunque tu sia, l’acqua è un diritto umano”  (sito ufficiale della Giornata 2019)</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TABULAZIONE DELLE RISPOSTE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L’acqua è un bene prezioso</dc:title>
  <dc:creator>Laura</dc:creator>
  <cp:lastModifiedBy>Info</cp:lastModifiedBy>
  <cp:revision>815</cp:revision>
  <dcterms:created xsi:type="dcterms:W3CDTF">2014-06-14T13:18:32Z</dcterms:created>
  <dcterms:modified xsi:type="dcterms:W3CDTF">2021-06-03T06:36:19Z</dcterms:modified>
</cp:coreProperties>
</file>